
<file path=Configurations2/accelerator/current.xml>
</file>

<file path=META-INF/manifest.xml><?xml version="1.0" encoding="utf-8"?>
<manifest:manifest xmlns:manifest="urn:oasis:names:tc:opendocument:xmlns:manifest:1.0">
  <manifest:file-entry manifest:media-type="application/vnd.oasis.opendocument.text" manifest:version="1.2" manifest:full-path="/"/>
  <manifest:file-entry manifest:media-type="" manifest:full-path="Configurations2/statusbar/"/>
  <manifest:file-entry manifest:media-type="" manifest:full-path="Configurations2/accelerator/current.xml"/>
  <manifest:file-entry manifest:media-type="" manifest:full-path="Configurations2/accelerator/"/>
  <manifest:file-entry manifest:media-type="" manifest:full-path="Configurations2/floater/"/>
  <manifest:file-entry manifest:media-type="" manifest:full-path="Configurations2/popupmenu/"/>
  <manifest:file-entry manifest:media-type="" manifest:full-path="Configurations2/progressbar/"/>
  <manifest:file-entry manifest:media-type="" manifest:full-path="Configurations2/toolpanel/"/>
  <manifest:file-entry manifest:media-type="" manifest:full-path="Configurations2/menubar/"/>
  <manifest:file-entry manifest:media-type="" manifest:full-path="Configurations2/toolbar/"/>
  <manifest:file-entry manifest:media-type="" manifest:full-path="Configurations2/images/Bitmaps/"/>
  <manifest:file-entry manifest:media-type="" manifest:full-path="Configurations2/images/"/>
  <manifest:file-entry manifest:media-type="application/vnd.sun.xml.ui.configuration" manifest:full-path="Configurations2/"/>
  <manifest:file-entry manifest:media-type="application/binary" manifest:full-path="layout-cache"/>
  <manifest:file-entry manifest:media-type="text/xml" manifest:full-path="content.xml"/>
  <manifest:file-entry manifest:media-type="application/rdf+xml" manifest:full-path="manifest.rdf"/>
  <manifest:file-entry manifest:media-type="text/xml" manifest:full-path="styles.xml"/>
  <manifest:file-entry manifest:media-type="text/xml" manifest:full-path="meta.xml"/>
  <manifest:file-entry manifest:media-type="" manifest:full-path="Thumbnails/thumbnail.png"/>
  <manifest:file-entry manifest:media-type="" manifest:full-path="Thumbnails/"/>
  <manifest:file-entry manifest:media-type="text/xml" manifest:full-path="settings.xml"/>
</manifest:manifest>
</file>

<file path=content.xml><?xml version="1.0" encoding="utf-8"?>
<office:document-content xmlns:office="urn:oasis:names:tc:opendocument:xmlns:office:1.0" xmlns:style="urn:oasis:names:tc:opendocument:xmlns:style:1.0" xmlns:text="urn:oasis:names:tc:opendocument:xmlns:text:1.0" xmlns:table="urn:oasis:names:tc:opendocument:xmlns:table:1.0" xmlns:draw="urn:oasis:names:tc:opendocument:xmlns:drawing:1.0" xmlns:fo="urn:oasis:names:tc:opendocument:xmlns:xsl-fo-compatible:1.0" xmlns:xlink="http://www.w3.org/1999/xlink" xmlns:dc="http://purl.org/dc/elements/1.1/" xmlns:meta="urn:oasis:names:tc:opendocument:xmlns:meta:1.0" xmlns:number="urn:oasis:names:tc:opendocument:xmlns:datastyle:1.0" xmlns:svg="urn:oasis:names:tc:opendocument:xmlns:svg-compatible:1.0" xmlns:chart="urn:oasis:names:tc:opendocument:xmlns:chart:1.0" xmlns:dr3d="urn:oasis:names:tc:opendocument:xmlns:dr3d:1.0" xmlns:math="http://www.w3.org/1998/Math/MathML" xmlns:form="urn:oasis:names:tc:opendocument:xmlns:form:1.0" xmlns:script="urn:oasis:names:tc:opendocument:xmlns:script:1.0" xmlns:ooo="http://openoffice.org/2004/office" xmlns:ooow="http://openoffice.org/2004/writer" xmlns:oooc="http://openoffice.org/2004/calc" xmlns:dom="http://www.w3.org/2001/xml-events" xmlns:xforms="http://www.w3.org/2002/xforms" xmlns:xsd="http://www.w3.org/2001/XMLSchema" xmlns:xsi="http://www.w3.org/2001/XMLSchema-instance" xmlns:rpt="http://openoffice.org/2005/report" xmlns:of="urn:oasis:names:tc:opendocument:xmlns:of:1.2" xmlns:xhtml="http://www.w3.org/1999/xhtml" xmlns:grddl="http://www.w3.org/2003/g/data-view#" xmlns:tableooo="http://openoffice.org/2009/table" xmlns:field="urn:openoffice:names:experimental:ooo-ms-interop:xmlns:field:1.0" office:version="1.2" grddl:transformation="http://docs.oasis-open.org/office/1.2/xslt/odf2rdf.xsl">
  <office:scripts/>
  <office:font-face-decls>
    <style:font-face style:name="Wingdings" svg:font-family="Wingdings" style:font-pitch="variable" style:font-charset="x-symbol"/>
    <style:font-face style:name="Symbol" svg:font-family="Symbol" style:font-family-generic="roman" style:font-pitch="variable" style:font-charset="x-symbol"/>
    <style:font-face style:name="Webdings" svg:font-family="Webdings" style:font-family-generic="roman" style:font-pitch="variable" style:font-charset="x-symbol"/>
    <style:font-face style:name="Mangal1" svg:font-family="Mangal"/>
    <style:font-face style:name="Courier New" svg:font-family="'Courier New'" style:font-family-generic="modern"/>
    <style:font-face style:name="MS Mincho" svg:font-family="'MS Mincho', 'ＭＳ 明朝'" style:font-family-generic="modern"/>
    <style:font-face style:name="Courier New1" svg:font-family="'Courier New'" style:font-family-generic="modern" style:font-pitch="fixed"/>
    <style:font-face style:name="Times New Roman" svg:font-family="'Times New Roman'" style:font-family-generic="roman" style:font-pitch="variable"/>
    <style:font-face style:name="Arial" svg:font-family="Arial" style:font-family-generic="swiss" style:font-pitch="variable"/>
    <style:font-face style:name="Calibri" svg:font-family="Calibri" style:font-family-generic="swiss" style:font-pitch="variable"/>
    <style:font-face style:name="MS Sans Serif" svg:font-family="'MS Sans Serif'" style:font-family-generic="swiss" style:font-pitch="variable"/>
    <style:font-face style:name="Tahoma" svg:font-family="Tahoma" style:font-family-generic="swiss" style:font-pitch="variable"/>
    <style:font-face style:name="Mangal" svg:font-family="Mangal" style:font-family-generic="system" style:font-pitch="variable"/>
    <style:font-face style:name="Microsoft YaHei" svg:font-family="'Microsoft YaHei'" style:font-family-generic="system" style:font-pitch="variable"/>
    <style:font-face style:name="SimSun" svg:font-family="SimSun" style:font-family-generic="system" style:font-pitch="variable"/>
  </office:font-face-decls>
  <office:automatic-styles>
    <style:style style:name="Tabella1" style:family="table">
      <style:table-properties style:width="17.766cm" table:align="center" style:writing-mode="lr-tb"/>
    </style:style>
    <style:style style:name="Tabella1.A" style:family="table-column">
      <style:table-column-properties style:column-width="17.766cm"/>
    </style:style>
    <style:style style:name="Tabella1.1" style:family="table-row">
      <style:table-row-properties style:keep-together="true" fo:keep-together="auto"/>
    </style:style>
    <style:style style:name="Tabella1.A1" style:family="table-cell">
      <style:table-cell-properties style:vertical-align="top" fo:padding-left="0.191cm" fo:padding-right="0.191cm" fo:padding-top="0cm" fo:padding-bottom="0cm" fo:border="0.018cm solid #000000" style:writing-mode="lr-tb"/>
    </style:style>
    <style:style style:name="Tabella1.A3" style:family="table-cell">
      <style:table-cell-properties style:vertical-align="top" fo:padding-left="0.191cm" fo:padding-right="0.191cm" fo:padding-top="0cm" fo:padding-bottom="0cm" fo:border-left="0.018cm solid #000000" fo:border-right="0.018cm solid #000000" fo:border-top="0.018cm solid #000000" fo:border-bottom="none" style:writing-mode="lr-tb"/>
    </style:style>
    <style:style style:name="Tabella1.A4" style:family="table-cell">
      <style:table-cell-properties style:vertical-align="top" fo:padding-left="0.191cm" fo:padding-right="0.191cm" fo:padding-top="0cm" fo:padding-bottom="0cm" fo:border-left="0.018cm solid #000000" fo:border-right="0.018cm solid #000000" fo:border-top="none" fo:border-bottom="0.018cm solid #000000" style:writing-mode="lr-tb"/>
    </style:style>
    <style:style style:name="Tabella2" style:family="table">
      <style:table-properties style:width="17.921cm" table:align="center" style:writing-mode="lr-tb"/>
    </style:style>
    <style:style style:name="Tabella2.A" style:family="table-column">
      <style:table-column-properties style:column-width="1.374cm"/>
    </style:style>
    <style:style style:name="Tabella2.B" style:family="table-column">
      <style:table-column-properties style:column-width="0.75cm"/>
    </style:style>
    <style:style style:name="Tabella2.C" style:family="table-column">
      <style:table-column-properties style:column-width="0.829cm"/>
    </style:style>
    <style:style style:name="Tabella2.D" style:family="table-column">
      <style:table-column-properties style:column-width="1.251cm"/>
    </style:style>
    <style:style style:name="Tabella2.E" style:family="table-column">
      <style:table-column-properties style:column-width="5.131cm"/>
    </style:style>
    <style:style style:name="Tabella2.F" style:family="table-column">
      <style:table-column-properties style:column-width="0.123cm"/>
    </style:style>
    <style:style style:name="Tabella2.H" style:family="table-column">
      <style:table-column-properties style:column-width="0.499cm"/>
    </style:style>
    <style:style style:name="Tabella2.I" style:family="table-column">
      <style:table-column-properties style:column-width="1.619cm"/>
    </style:style>
    <style:style style:name="Tabella2.J" style:family="table-column">
      <style:table-column-properties style:column-width="0.131cm"/>
    </style:style>
    <style:style style:name="Tabella2.K" style:family="table-column">
      <style:table-column-properties style:column-width="0.173cm"/>
    </style:style>
    <style:style style:name="Tabella2.L" style:family="table-column">
      <style:table-column-properties style:column-width="1.829cm"/>
    </style:style>
    <style:style style:name="Tabella2.M" style:family="table-column">
      <style:table-column-properties style:column-width="2.962cm"/>
    </style:style>
    <style:style style:name="Tabella2.1" style:family="table-row">
      <style:table-row-properties style:keep-together="false" fo:keep-together="always"/>
    </style:style>
    <style:style style:name="Tabella2.A1" style:family="table-cell">
      <style:table-cell-properties style:vertical-align="top" fo:padding-left="0.123cm" fo:padding-right="0.123cm" fo:padding-top="0cm" fo:padding-bottom="0cm" fo:border="none" style:writing-mode="lr-tb"/>
    </style:style>
    <style:style style:name="Tabella2.D1" style:family="table-cell">
      <style:table-cell-properties style:vertical-align="top" fo:padding-left="0.123cm" fo:padding-right="0.123cm" fo:padding-top="0cm" fo:padding-bottom="0cm" fo:border-left="none" fo:border-right="none" fo:border-top="none" fo:border-bottom="0.018cm solid #000000" style:writing-mode="lr-tb"/>
    </style:style>
    <style:style style:name="Tabella2.K6" style:family="table-cell">
      <style:table-cell-properties style:vertical-align="top" fo:padding-left="0.123cm" fo:padding-right="0.123cm" fo:padding-top="0cm" fo:padding-bottom="0cm" fo:border-left="0.018cm solid #000000" fo:border-right="0.018cm solid #000000" fo:border-top="none" fo:border-bottom="0.018cm solid #000000" style:writing-mode="lr-tb"/>
    </style:style>
    <style:style style:name="Tabella2.J8" style:family="table-cell">
      <style:table-cell-properties style:vertical-align="top" fo:background-color="#d9d9d9" fo:padding-left="0.123cm" fo:padding-right="0.123cm" fo:padding-top="0cm" fo:padding-bottom="0cm" fo:border="0.018cm solid #000000" style:writing-mode="lr-tb">
        <style:background-image/>
      </style:table-cell-properties>
    </style:style>
    <style:style style:name="Tabella3" style:family="table">
      <style:table-properties style:width="18.02cm" table:align="left" style:writing-mode="lr-tb"/>
    </style:style>
    <style:style style:name="Tabella3.A" style:family="table-column">
      <style:table-column-properties style:column-width="0.683cm"/>
    </style:style>
    <style:style style:name="Tabella3.B" style:family="table-column">
      <style:table-column-properties style:column-width="1.946cm"/>
    </style:style>
    <style:style style:name="Tabella3.C" style:family="table-column">
      <style:table-column-properties style:column-width="3.42cm"/>
    </style:style>
    <style:style style:name="Tabella3.D" style:family="table-column">
      <style:table-column-properties style:column-width="0.751cm"/>
    </style:style>
    <style:style style:name="Tabella3.E" style:family="table-column">
      <style:table-column-properties style:column-width="3.829cm"/>
    </style:style>
    <style:style style:name="Tabella3.F" style:family="table-column">
      <style:table-column-properties style:column-width="2.249cm"/>
    </style:style>
    <style:style style:name="Tabella3.G" style:family="table-column">
      <style:table-column-properties style:column-width="5.142cm"/>
    </style:style>
    <style:style style:name="Tabella3.1" style:family="table-row">
      <style:table-row-properties style:min-row-height="0.801cm" style:keep-together="false" fo:keep-together="always"/>
    </style:style>
    <style:style style:name="Tabella3.A1" style:family="table-cell">
      <style:table-cell-properties style:vertical-align="middle" fo:padding-left="0.123cm" fo:padding-right="0.123cm" fo:padding-top="0cm" fo:padding-bottom="0cm" fo:border="none" style:writing-mode="lr-tb"/>
    </style:style>
    <style:style style:name="Tabella3.C1" style:family="table-cell">
      <style:table-cell-properties style:vertical-align="middle" fo:padding-left="0.123cm" fo:padding-right="0.123cm" fo:padding-top="0cm" fo:padding-bottom="0cm" fo:border-left="none" fo:border-right="none" fo:border-top="none" fo:border-bottom="0.018cm solid #000000" style:writing-mode="lr-tb"/>
    </style:style>
    <style:style style:name="Tabella3.G1" style:family="table-cell">
      <style:table-cell-properties style:vertical-align="middle" fo:padding-left="0.123cm" fo:padding-right="0.123cm" fo:padding-top="0cm" fo:padding-bottom="0cm" fo:border-left="0.018cm solid #000000" fo:border-right="0.018cm solid #000000" fo:border-top="none" fo:border-bottom="0.018cm solid #000000" style:writing-mode="lr-tb"/>
    </style:style>
    <style:style style:name="Tabella3.2" style:family="table-row">
      <style:table-row-properties style:keep-together="false" fo:keep-together="always"/>
    </style:style>
    <style:style style:name="Tabella3.A2" style:family="table-cell">
      <style:table-cell-properties style:vertical-align="top" fo:padding-left="0.123cm" fo:padding-right="0.123cm" fo:padding-top="0cm" fo:padding-bottom="0cm" fo:border="none" style:writing-mode="lr-tb"/>
    </style:style>
    <style:style style:name="Tabella4" style:family="table">
      <style:table-properties style:width="17.33cm" fo:margin-left="0.318cm" table:align="left" style:writing-mode="lr-tb"/>
    </style:style>
    <style:style style:name="Tabella4.A" style:family="table-column">
      <style:table-column-properties style:column-width="1.931cm"/>
    </style:style>
    <style:style style:name="Tabella4.B" style:family="table-column">
      <style:table-column-properties style:column-width="3.268cm"/>
    </style:style>
    <style:style style:name="Tabella4.C" style:family="table-column">
      <style:table-column-properties style:column-width="4.729cm"/>
    </style:style>
    <style:style style:name="Tabella4.D" style:family="table-column">
      <style:table-column-properties style:column-width="3.748cm"/>
    </style:style>
    <style:style style:name="Tabella4.E" style:family="table-column">
      <style:table-column-properties style:column-width="3.653cm"/>
    </style:style>
    <style:style style:name="Tabella4.1" style:family="table-row">
      <style:table-row-properties style:keep-together="true" fo:keep-together="auto"/>
    </style:style>
    <style:style style:name="Tabella4.A1" style:family="table-cell">
      <style:table-cell-properties style:vertical-align="top" fo:padding-left="0.123cm" fo:padding-right="0.123cm" fo:padding-top="0cm" fo:padding-bottom="0cm" fo:border="none" style:writing-mode="lr-tb"/>
    </style:style>
    <style:style style:name="Tabella4.C1" style:family="table-cell">
      <style:table-cell-properties style:vertical-align="top" fo:padding-left="0.123cm" fo:padding-right="0.123cm" fo:padding-top="0cm" fo:padding-bottom="0cm" fo:border-left="none" fo:border-right="none" fo:border-top="none" fo:border-bottom="0.018cm solid #000000" style:writing-mode="lr-tb"/>
    </style:style>
    <style:style style:name="Tabella4.E1" style:family="table-cell">
      <style:table-cell-properties style:vertical-align="bottom" fo:padding-left="0.123cm" fo:padding-right="0.123cm" fo:padding-top="0cm" fo:padding-bottom="0cm" fo:border-left="none" fo:border-right="none" fo:border-top="none" fo:border-bottom="0.018cm solid #000000" style:writing-mode="lr-tb"/>
    </style:style>
    <style:style style:name="Tabella4.B2" style:family="table-cell">
      <style:table-cell-properties style:vertical-align="top" fo:padding-left="0.123cm" fo:padding-right="0.123cm" fo:padding-top="0cm" fo:padding-bottom="0cm" fo:border-left="none" fo:border-right="none" fo:border-top="0.018cm solid #000000" fo:border-bottom="0.018cm solid #000000" style:writing-mode="lr-tb"/>
    </style:style>
    <style:style style:name="Tabella5" style:family="table">
      <style:table-properties style:width="17.348cm" fo:margin-left="0.309cm" table:align="left" style:writing-mode="lr-tb"/>
    </style:style>
    <style:style style:name="Tabella5.A" style:family="table-column">
      <style:table-column-properties style:column-width="5.2cm"/>
    </style:style>
    <style:style style:name="Tabella5.B" style:family="table-column">
      <style:table-column-properties style:column-width="1.485cm"/>
    </style:style>
    <style:style style:name="Tabella5.C" style:family="table-column">
      <style:table-column-properties style:column-width="3.242cm"/>
    </style:style>
    <style:style style:name="Tabella5.D" style:family="table-column">
      <style:table-column-properties style:column-width="2.506cm"/>
    </style:style>
    <style:style style:name="Tabella5.E" style:family="table-column">
      <style:table-column-properties style:column-width="0.259cm"/>
    </style:style>
    <style:style style:name="Tabella5.F" style:family="table-column">
      <style:table-column-properties style:column-width="0.984cm"/>
    </style:style>
    <style:style style:name="Tabella5.G" style:family="table-column">
      <style:table-column-properties style:column-width="3.671cm"/>
    </style:style>
    <style:style style:name="Tabella5.1" style:family="table-row">
      <style:table-row-properties style:keep-together="true" fo:keep-together="auto"/>
    </style:style>
    <style:style style:name="Tabella5.A1" style:family="table-cell">
      <style:table-cell-properties style:vertical-align="top" fo:padding-left="0.123cm" fo:padding-right="0.123cm" fo:padding-top="0cm" fo:padding-bottom="0cm" fo:border="none" style:writing-mode="lr-tb"/>
    </style:style>
    <style:style style:name="Tabella5.B1" style:family="table-cell">
      <style:table-cell-properties style:vertical-align="top" fo:padding-left="0.123cm" fo:padding-right="0.123cm" fo:padding-top="0cm" fo:padding-bottom="0cm" fo:border-left="none" fo:border-right="none" fo:border-top="none" fo:border-bottom="0.018cm solid #000000" style:writing-mode="lr-tb"/>
    </style:style>
    <style:style style:name="Tabella5.G1" style:family="table-cell">
      <style:table-cell-properties style:vertical-align="bottom" fo:padding-left="0.123cm" fo:padding-right="0.123cm" fo:padding-top="0cm" fo:padding-bottom="0cm" fo:border-left="none" fo:border-right="none" fo:border-top="none" fo:border-bottom="0.018cm solid #000000" style:writing-mode="lr-tb"/>
    </style:style>
    <style:style style:name="Tabella5.2" style:family="table-row">
      <style:table-row-properties style:keep-together="false" fo:keep-together="always"/>
    </style:style>
    <style:style style:name="Tabella5.3" style:family="table-row">
      <style:table-row-properties style:min-row-height="0.87cm" style:keep-together="true" fo:keep-together="auto"/>
    </style:style>
    <style:style style:name="Tabella5.A3" style:family="table-cell">
      <style:table-cell-properties style:vertical-align="middle" fo:padding-left="0.123cm" fo:padding-right="0.123cm" fo:padding-top="0cm" fo:padding-bottom="0cm" fo:border-left="0.018cm solid #000000" fo:border-right="none" fo:border-top="0.018cm solid #000000" fo:border-bottom="0.018cm solid #000000" style:writing-mode="lr-tb"/>
    </style:style>
    <style:style style:name="Tabella5.E3" style:family="table-cell">
      <style:table-cell-properties style:vertical-align="middle" fo:padding-left="0.123cm" fo:padding-right="0.123cm" fo:padding-top="0cm" fo:padding-bottom="0cm" fo:border="0.018cm solid #000000" style:writing-mode="lr-tb"/>
    </style:style>
    <style:style style:name="Tabella5.A4" style:family="table-cell">
      <style:table-cell-properties style:vertical-align="top" fo:padding-left="0.123cm" fo:padding-right="0.123cm" fo:padding-top="0cm" fo:padding-bottom="0cm" fo:border-left="0.018cm solid #000000" fo:border-right="none" fo:border-top="0.018cm solid #000000" fo:border-bottom="0.018cm solid #000000" style:writing-mode="lr-tb"/>
    </style:style>
    <style:style style:name="Tabella5.E4" style:family="table-cell">
      <style:table-cell-properties style:vertical-align="bottom" fo:padding-left="0.123cm" fo:padding-right="0.123cm" fo:padding-top="0cm" fo:padding-bottom="0cm" fo:border="0.018cm solid #000000" style:writing-mode="lr-tb"/>
    </style:style>
    <style:style style:name="Tabella5.F21" style:family="table-cell">
      <style:table-cell-properties style:vertical-align="bottom" fo:padding-left="0.123cm" fo:padding-right="0.123cm" fo:padding-top="0cm" fo:padding-bottom="0cm" fo:border-left="0.018cm solid #000000" fo:border-right="0.018cm solid #000000" fo:border-top="0.018cm solid #000000" fo:border-bottom="none" style:writing-mode="lr-tb"/>
    </style:style>
    <style:style style:name="Tabella5.F22" style:family="table-cell">
      <style:table-cell-properties style:vertical-align="bottom" fo:padding-left="0.123cm" fo:padding-right="0.123cm" fo:padding-top="0cm" fo:padding-bottom="0cm" fo:border-left="0.018cm solid #000000" fo:border-right="0.018cm solid #000000" fo:border-top="none" fo:border-bottom="0.018cm solid #000000" style:writing-mode="lr-tb"/>
    </style:style>
    <style:style style:name="Tabella6" style:family="table">
      <style:table-properties style:width="16.78cm" fo:margin-left="1cm" table:align="left" style:writing-mode="lr-tb"/>
    </style:style>
    <style:style style:name="Tabella6.A" style:family="table-column">
      <style:table-column-properties style:column-width="0.905cm"/>
    </style:style>
    <style:style style:name="Tabella6.B" style:family="table-column">
      <style:table-column-properties style:column-width="0.635cm"/>
    </style:style>
    <style:style style:name="Tabella6.C" style:family="table-column">
      <style:table-column-properties style:column-width="15.24cm"/>
    </style:style>
    <style:style style:name="Tabella6.1" style:family="table-row">
      <style:table-row-properties style:min-row-height="0.982cm" style:keep-together="false" fo:keep-together="always"/>
    </style:style>
    <style:style style:name="Tabella6.A1" style:family="table-cell">
      <style:table-cell-properties style:vertical-align="top" fo:padding="0cm" fo:border="none" style:writing-mode="lr-tb"/>
    </style:style>
    <style:style style:name="Tabella6.B1" style:family="table-cell">
      <style:table-cell-properties style:vertical-align="middle" fo:padding-left="0.123cm" fo:padding-right="0.123cm" fo:padding-top="0cm" fo:padding-bottom="0cm" fo:border="none" style:writing-mode="lr-tb"/>
    </style:style>
    <style:style style:name="Tabella6.2" style:family="table-row">
      <style:table-row-properties style:keep-together="false" fo:keep-together="always"/>
    </style:style>
    <style:style style:name="Tabella6.B2" style:family="table-cell">
      <style:table-cell-properties style:vertical-align="top" fo:padding-left="0.123cm" fo:padding-right="0.123cm" fo:padding-top="0cm" fo:padding-bottom="0cm" fo:border="none" style:writing-mode="lr-tb"/>
    </style:style>
    <style:style style:name="Tabella7" style:family="table">
      <style:table-properties style:width="16.78cm" fo:margin-left="1cm" table:align="left" style:writing-mode="lr-tb"/>
    </style:style>
    <style:style style:name="Tabella7.A" style:family="table-column">
      <style:table-column-properties style:column-width="0.905cm"/>
    </style:style>
    <style:style style:name="Tabella7.B" style:family="table-column">
      <style:table-column-properties style:column-width="0.635cm"/>
    </style:style>
    <style:style style:name="Tabella7.C" style:family="table-column">
      <style:table-column-properties style:column-width="0.847cm"/>
    </style:style>
    <style:style style:name="Tabella7.D" style:family="table-column">
      <style:table-column-properties style:column-width="14.393cm"/>
    </style:style>
    <style:style style:name="Tabella7.1" style:family="table-row">
      <style:table-row-properties style:keep-together="false" fo:keep-together="always"/>
    </style:style>
    <style:style style:name="Tabella7.A1" style:family="table-cell">
      <style:table-cell-properties style:vertical-align="top" fo:padding="0cm" fo:border="none" style:writing-mode="lr-tb"/>
    </style:style>
    <style:style style:name="Tabella7.B1" style:family="table-cell">
      <style:table-cell-properties style:vertical-align="top" fo:padding-left="0.123cm" fo:padding-right="0.123cm" fo:padding-top="0cm" fo:padding-bottom="0cm" fo:border="none" style:writing-mode="lr-tb"/>
    </style:style>
    <style:style style:name="Tabella7.2" style:family="table-row">
      <style:table-row-properties style:min-row-height="0.982cm" style:keep-together="false" fo:keep-together="always"/>
    </style:style>
    <style:style style:name="Tabella7.C8" style:family="table-cell">
      <style:table-cell-properties style:vertical-align="middle" fo:padding-left="0.123cm" fo:padding-right="0.123cm" fo:padding-top="0cm" fo:padding-bottom="0cm" fo:border="none" style:writing-mode="lr-tb"/>
    </style:style>
    <style:style style:name="Tabella8" style:family="table">
      <style:table-properties style:width="16.549cm" fo:margin-left="1.076cm" table:align="left" style:writing-mode="lr-tb"/>
    </style:style>
    <style:style style:name="Tabella8.A" style:family="table-column">
      <style:table-column-properties style:column-width="0.51cm"/>
    </style:style>
    <style:style style:name="Tabella8.B" style:family="table-column">
      <style:table-column-properties style:column-width="16.039cm"/>
    </style:style>
    <style:style style:name="Tabella8.1" style:family="table-row">
      <style:table-row-properties style:keep-together="false" fo:keep-together="always"/>
    </style:style>
    <style:style style:name="Tabella8.A1" style:family="table-cell">
      <style:table-cell-properties style:vertical-align="top" fo:padding="0cm" fo:border="none" style:writing-mode="lr-tb"/>
    </style:style>
    <style:style style:name="Tabella8.B1" style:family="table-cell">
      <style:table-cell-properties style:vertical-align="top" fo:padding-left="0.123cm" fo:padding-right="0.123cm" fo:padding-top="0cm" fo:padding-bottom="0cm" fo:border="none" style:writing-mode="lr-tb"/>
    </style:style>
    <style:style style:name="Tabella9" style:family="table">
      <style:table-properties style:width="16.549cm" fo:margin-left="1.076cm" table:align="left" style:writing-mode="lr-tb"/>
    </style:style>
    <style:style style:name="Tabella9.A" style:family="table-column">
      <style:table-column-properties style:column-width="0.51cm"/>
    </style:style>
    <style:style style:name="Tabella9.B" style:family="table-column">
      <style:table-column-properties style:column-width="16.039cm"/>
    </style:style>
    <style:style style:name="Tabella9.1" style:family="table-row">
      <style:table-row-properties style:keep-together="false" fo:keep-together="always"/>
    </style:style>
    <style:style style:name="Tabella9.A1" style:family="table-cell">
      <style:table-cell-properties style:vertical-align="top" fo:padding="0cm" fo:border="none" style:writing-mode="lr-tb"/>
    </style:style>
    <style:style style:name="Tabella9.B1" style:family="table-cell">
      <style:table-cell-properties style:vertical-align="top" fo:padding-left="0.123cm" fo:padding-right="0.123cm" fo:padding-top="0cm" fo:padding-bottom="0cm" fo:border="none" style:writing-mode="lr-tb"/>
    </style:style>
    <style:style style:name="Tabella10" style:family="table">
      <style:table-properties style:width="16.549cm" fo:margin-left="1.076cm" table:align="left" style:writing-mode="lr-tb"/>
    </style:style>
    <style:style style:name="Tabella10.A" style:family="table-column">
      <style:table-column-properties style:column-width="0.51cm"/>
    </style:style>
    <style:style style:name="Tabella10.B" style:family="table-column">
      <style:table-column-properties style:column-width="16.039cm"/>
    </style:style>
    <style:style style:name="Tabella10.1" style:family="table-row">
      <style:table-row-properties style:keep-together="false" fo:keep-together="always"/>
    </style:style>
    <style:style style:name="Tabella10.A1" style:family="table-cell">
      <style:table-cell-properties style:vertical-align="top" fo:padding="0cm" fo:border="none" style:writing-mode="lr-tb"/>
    </style:style>
    <style:style style:name="Tabella10.B1" style:family="table-cell">
      <style:table-cell-properties style:vertical-align="top" fo:padding-left="0.123cm" fo:padding-right="0.123cm" fo:padding-top="0cm" fo:padding-bottom="0cm" fo:border="none" style:writing-mode="lr-tb"/>
    </style:style>
    <style:style style:name="Tabella11" style:family="table">
      <style:table-properties style:width="16.78cm" fo:margin-left="1cm" table:align="left" style:writing-mode="lr-tb"/>
    </style:style>
    <style:style style:name="Tabella11.A" style:family="table-column">
      <style:table-column-properties style:column-width="0.905cm"/>
    </style:style>
    <style:style style:name="Tabella11.B" style:family="table-column">
      <style:table-column-properties style:column-width="0.635cm"/>
    </style:style>
    <style:style style:name="Tabella11.C" style:family="table-column">
      <style:table-column-properties style:column-width="0.711cm"/>
    </style:style>
    <style:style style:name="Tabella11.D" style:family="table-column">
      <style:table-column-properties style:column-width="0.136cm"/>
    </style:style>
    <style:style style:name="Tabella11.E" style:family="table-column">
      <style:table-column-properties style:column-width="14.393cm"/>
    </style:style>
    <style:style style:name="Tabella11.1" style:family="table-row">
      <style:table-row-properties style:keep-together="false" fo:keep-together="always"/>
    </style:style>
    <style:style style:name="Tabella11.A1" style:family="table-cell">
      <style:table-cell-properties style:vertical-align="top" fo:padding="0cm" fo:border="none" style:writing-mode="lr-tb"/>
    </style:style>
    <style:style style:name="Tabella11.B1" style:family="table-cell">
      <style:table-cell-properties style:vertical-align="top" fo:padding-left="0.123cm" fo:padding-right="0.123cm" fo:padding-top="0cm" fo:padding-bottom="0cm" fo:border="none" style:writing-mode="lr-tb"/>
    </style:style>
    <style:style style:name="Tabella11.6" style:family="table-row">
      <style:table-row-properties style:min-row-height="0.676cm" style:keep-together="false" fo:keep-together="always"/>
    </style:style>
    <style:style style:name="Tabella11.7" style:family="table-row">
      <style:table-row-properties style:min-row-height="1.522cm" style:keep-together="false" fo:keep-together="always"/>
    </style:style>
    <style:style style:name="Tabella12" style:family="table">
      <style:table-properties style:width="16.549cm" fo:margin-left="1.076cm" table:align="left" style:writing-mode="lr-tb"/>
    </style:style>
    <style:style style:name="Tabella12.A" style:family="table-column">
      <style:table-column-properties style:column-width="0.51cm"/>
    </style:style>
    <style:style style:name="Tabella12.B" style:family="table-column">
      <style:table-column-properties style:column-width="16.039cm"/>
    </style:style>
    <style:style style:name="Tabella12.1" style:family="table-row">
      <style:table-row-properties style:keep-together="false" fo:keep-together="always"/>
    </style:style>
    <style:style style:name="Tabella12.A1" style:family="table-cell">
      <style:table-cell-properties style:vertical-align="top" fo:padding="0cm" fo:border="none" style:writing-mode="lr-tb"/>
    </style:style>
    <style:style style:name="Tabella12.B1" style:family="table-cell">
      <style:table-cell-properties style:vertical-align="top" fo:padding-left="0.123cm" fo:padding-right="0.123cm" fo:padding-top="0cm" fo:padding-bottom="0cm" fo:border="none" style:writing-mode="lr-tb"/>
    </style:style>
    <style:style style:name="Tabella12.B4" style:family="table-cell">
      <style:table-cell-properties style:vertical-align="top" fo:padding-left="0.123cm" fo:padding-right="0.123cm" fo:padding-top="0cm" fo:padding-bottom="0cm" fo:border-left="none" fo:border-right="none" fo:border-top="none" fo:border-bottom="0.018cm solid #000000" style:writing-mode="lr-tb"/>
    </style:style>
    <style:style style:name="Tabella12.B5" style:family="table-cell">
      <style:table-cell-properties style:vertical-align="top" fo:padding-left="0.123cm" fo:padding-right="0.123cm" fo:padding-top="0cm" fo:padding-bottom="0cm" fo:border-left="none" fo:border-right="none" fo:border-top="0.018cm solid #000000" fo:border-bottom="0.018cm solid #000000" style:writing-mode="lr-tb"/>
    </style:style>
    <style:style style:name="Tabella13" style:family="table">
      <style:table-properties style:width="17.073cm" fo:margin-left="0.51cm" table:align="left" style:writing-mode="lr-tb"/>
    </style:style>
    <style:style style:name="Tabella13.A" style:family="table-column">
      <style:table-column-properties style:column-width="0.616cm"/>
    </style:style>
    <style:style style:name="Tabella13.B" style:family="table-column">
      <style:table-column-properties style:column-width="16.457cm"/>
    </style:style>
    <style:style style:name="Tabella13.1" style:family="table-row">
      <style:table-row-properties style:min-row-height="0.982cm" style:keep-together="false" fo:keep-together="always"/>
    </style:style>
    <style:style style:name="Tabella13.A1" style:family="table-cell">
      <style:table-cell-properties style:vertical-align="top" fo:padding="0cm" fo:border="none" style:writing-mode="lr-tb"/>
    </style:style>
    <style:style style:name="Tabella13.B1" style:family="table-cell">
      <style:table-cell-properties style:vertical-align="middle" fo:padding-left="0.123cm" fo:padding-right="0.123cm" fo:padding-top="0cm" fo:padding-bottom="0cm" fo:border="none" style:writing-mode="lr-tb"/>
    </style:style>
    <style:style style:name="Tabella13.2" style:family="table-row">
      <style:table-row-properties style:keep-together="false" fo:keep-together="always"/>
    </style:style>
    <style:style style:name="Tabella13.B2" style:family="table-cell">
      <style:table-cell-properties style:vertical-align="top" fo:padding-left="0.123cm" fo:padding-right="0.123cm" fo:padding-top="0cm" fo:padding-bottom="0cm" fo:border="none" style:writing-mode="lr-tb"/>
    </style:style>
    <style:style style:name="Tabella14" style:family="table">
      <style:table-properties style:width="16.48cm" fo:margin-left="0.991cm" table:align="left" style:writing-mode="lr-tb"/>
    </style:style>
    <style:style style:name="Tabella14.A" style:family="table-column">
      <style:table-column-properties style:column-width="3.972cm"/>
    </style:style>
    <style:style style:name="Tabella14.B" style:family="table-column">
      <style:table-column-properties style:column-width="2.977cm"/>
    </style:style>
    <style:style style:name="Tabella14.C" style:family="table-column">
      <style:table-column-properties style:column-width="1.988cm"/>
    </style:style>
    <style:style style:name="Tabella14.D" style:family="table-column">
      <style:table-column-properties style:column-width="4.35cm"/>
    </style:style>
    <style:style style:name="Tabella14.E" style:family="table-column">
      <style:table-column-properties style:column-width="3.193cm"/>
    </style:style>
    <style:style style:name="Tabella14.1" style:family="table-row">
      <style:table-row-properties style:keep-together="true" fo:keep-together="auto"/>
    </style:style>
    <style:style style:name="Tabella14.A1" style:family="table-cell">
      <style:table-cell-properties style:vertical-align="top" fo:padding-left="0.123cm" fo:padding-right="0.123cm" fo:padding-top="0cm" fo:padding-bottom="0cm" fo:border-left="0.018cm solid #000000" fo:border-right="none" fo:border-top="0.018cm solid #000000" fo:border-bottom="0.018cm solid #000000" style:writing-mode="lr-tb"/>
    </style:style>
    <style:style style:name="Tabella14.E1" style:family="table-cell">
      <style:table-cell-properties style:vertical-align="top" fo:padding-left="0.123cm" fo:padding-right="0.123cm" fo:padding-top="0cm" fo:padding-bottom="0cm" fo:border="0.018cm solid #000000" style:writing-mode="lr-tb"/>
    </style:style>
    <style:style style:name="Tabella15" style:family="table">
      <style:table-properties style:width="16.48cm" fo:margin-left="0.991cm" table:align="left" style:writing-mode="lr-tb"/>
    </style:style>
    <style:style style:name="Tabella15.A" style:family="table-column">
      <style:table-column-properties style:column-width="3.976cm"/>
    </style:style>
    <style:style style:name="Tabella15.B" style:family="table-column">
      <style:table-column-properties style:column-width="2.979cm"/>
    </style:style>
    <style:style style:name="Tabella15.C" style:family="table-column">
      <style:table-column-properties style:column-width="1.99cm"/>
    </style:style>
    <style:style style:name="Tabella15.D" style:family="table-column">
      <style:table-column-properties style:column-width="4.343cm"/>
    </style:style>
    <style:style style:name="Tabella15.E" style:family="table-column">
      <style:table-column-properties style:column-width="3.193cm"/>
    </style:style>
    <style:style style:name="Tabella15.1" style:family="table-row">
      <style:table-row-properties style:keep-together="true" fo:keep-together="auto"/>
    </style:style>
    <style:style style:name="Tabella15.A1" style:family="table-cell">
      <style:table-cell-properties style:vertical-align="top" fo:padding-left="0.123cm" fo:padding-right="0.123cm" fo:padding-top="0cm" fo:padding-bottom="0cm" fo:border-left="0.018cm solid #000000" fo:border-right="none" fo:border-top="0.018cm solid #000000" fo:border-bottom="0.018cm solid #000000" style:writing-mode="lr-tb"/>
    </style:style>
    <style:style style:name="Tabella15.E1" style:family="table-cell">
      <style:table-cell-properties style:vertical-align="top" fo:padding-left="0.123cm" fo:padding-right="0.123cm" fo:padding-top="0cm" fo:padding-bottom="0cm" fo:border="0.018cm solid #000000" style:writing-mode="lr-tb"/>
    </style:style>
    <style:style style:name="Tabella16" style:family="table">
      <style:table-properties style:width="16.574cm" fo:margin-left="1cm" table:align="left" style:writing-mode="lr-tb"/>
    </style:style>
    <style:style style:name="Tabella16.A" style:family="table-column">
      <style:table-column-properties style:column-width="0.751cm"/>
    </style:style>
    <style:style style:name="Tabella16.B" style:family="table-column">
      <style:table-column-properties style:column-width="4.445cm"/>
    </style:style>
    <style:style style:name="Tabella16.C" style:family="table-column">
      <style:table-column-properties style:column-width="11.377cm"/>
    </style:style>
    <style:style style:name="Tabella16.1" style:family="table-row">
      <style:table-row-properties style:keep-together="false" fo:keep-together="always"/>
    </style:style>
    <style:style style:name="Tabella16.A1" style:family="table-cell">
      <style:table-cell-properties style:vertical-align="middle" fo:padding-left="0.123cm" fo:padding-right="0.123cm" fo:padding-top="0cm" fo:padding-bottom="0cm" fo:border="none" style:writing-mode="lr-tb"/>
    </style:style>
    <style:style style:name="Tabella16.B1" style:family="table-cell">
      <style:table-cell-properties style:vertical-align="middle" fo:padding-left="0.123cm" fo:padding-right="0.123cm" fo:padding-top="0cm" fo:padding-bottom="0cm" fo:border-left="none" fo:border-right="none" fo:border-top="none" fo:border-bottom="0.018cm solid #000000" style:writing-mode="lr-tb"/>
    </style:style>
    <style:style style:name="Tabella17" style:family="table">
      <style:table-properties style:width="16.48cm" fo:margin-left="0.991cm" table:align="left" style:writing-mode="lr-tb"/>
    </style:style>
    <style:style style:name="Tabella17.A" style:family="table-column">
      <style:table-column-properties style:column-width="3.972cm"/>
    </style:style>
    <style:style style:name="Tabella17.B" style:family="table-column">
      <style:table-column-properties style:column-width="2.976cm"/>
    </style:style>
    <style:style style:name="Tabella17.C" style:family="table-column">
      <style:table-column-properties style:column-width="1.986cm"/>
    </style:style>
    <style:style style:name="Tabella17.D" style:family="table-column">
      <style:table-column-properties style:column-width="4.353cm"/>
    </style:style>
    <style:style style:name="Tabella17.E" style:family="table-column">
      <style:table-column-properties style:column-width="3.193cm"/>
    </style:style>
    <style:style style:name="Tabella17.1" style:family="table-row">
      <style:table-row-properties style:keep-together="true" fo:keep-together="auto"/>
    </style:style>
    <style:style style:name="Tabella17.A1" style:family="table-cell">
      <style:table-cell-properties style:vertical-align="top" fo:padding-left="0.123cm" fo:padding-right="0.123cm" fo:padding-top="0cm" fo:padding-bottom="0cm" fo:border-left="0.018cm solid #000000" fo:border-right="none" fo:border-top="0.018cm solid #000000" fo:border-bottom="0.018cm solid #000000" style:writing-mode="lr-tb"/>
    </style:style>
    <style:style style:name="Tabella17.E1" style:family="table-cell">
      <style:table-cell-properties style:vertical-align="top" fo:padding-left="0.123cm" fo:padding-right="0.123cm" fo:padding-top="0cm" fo:padding-bottom="0cm" fo:border="0.018cm solid #000000" style:writing-mode="lr-tb"/>
    </style:style>
    <style:style style:name="Tabella18" style:family="table">
      <style:table-properties style:width="16.563cm" fo:margin-left="1cm" table:align="left" style:writing-mode="lr-tb"/>
    </style:style>
    <style:style style:name="Tabella18.A" style:family="table-column">
      <style:table-column-properties style:column-width="0.751cm"/>
    </style:style>
    <style:style style:name="Tabella18.B" style:family="table-column">
      <style:table-column-properties style:column-width="4.441cm"/>
    </style:style>
    <style:style style:name="Tabella18.C" style:family="table-column">
      <style:table-column-properties style:column-width="11.37cm"/>
    </style:style>
    <style:style style:name="Tabella18.1" style:family="table-row">
      <style:table-row-properties style:keep-together="false" fo:keep-together="always"/>
    </style:style>
    <style:style style:name="Tabella18.A1" style:family="table-cell">
      <style:table-cell-properties style:vertical-align="middle" fo:padding-left="0.123cm" fo:padding-right="0.123cm" fo:padding-top="0cm" fo:padding-bottom="0cm" fo:border="none" style:writing-mode="lr-tb"/>
    </style:style>
    <style:style style:name="Tabella18.B1" style:family="table-cell">
      <style:table-cell-properties style:vertical-align="middle" fo:padding-left="0.123cm" fo:padding-right="0.123cm" fo:padding-top="0cm" fo:padding-bottom="0cm" fo:border-left="none" fo:border-right="none" fo:border-top="none" fo:border-bottom="0.018cm solid #000000" style:writing-mode="lr-tb"/>
    </style:style>
    <style:style style:name="Tabella18.B2" style:family="table-cell">
      <style:table-cell-properties style:vertical-align="middle" fo:padding-left="0.123cm" fo:padding-right="0.123cm" fo:padding-top="0cm" fo:padding-bottom="0cm" fo:border-left="none" fo:border-right="none" fo:border-top="0.018cm solid #000000" fo:border-bottom="0.018cm solid #000000" style:writing-mode="lr-tb"/>
    </style:style>
    <style:style style:name="Tabella18.B3" style:family="table-cell">
      <style:table-cell-properties style:vertical-align="middle" fo:padding-left="0.123cm" fo:padding-right="0.123cm" fo:padding-top="0cm" fo:padding-bottom="0cm" fo:border-left="none" fo:border-right="none" fo:border-top="0.018cm solid #000000" fo:border-bottom="none" style:writing-mode="lr-tb"/>
    </style:style>
    <style:style style:name="Tabella19" style:family="table">
      <style:table-properties style:width="16.341cm" table:align="center" style:writing-mode="lr-tb"/>
    </style:style>
    <style:style style:name="Tabella19.A" style:family="table-column">
      <style:table-column-properties style:column-width="3.944cm"/>
    </style:style>
    <style:style style:name="Tabella19.B" style:family="table-column">
      <style:table-column-properties style:column-width="2.947cm"/>
    </style:style>
    <style:style style:name="Tabella19.C" style:family="table-column">
      <style:table-column-properties style:column-width="1.972cm"/>
    </style:style>
    <style:style style:name="Tabella19.D" style:family="table-column">
      <style:table-column-properties style:column-width="4.316cm"/>
    </style:style>
    <style:style style:name="Tabella19.E" style:family="table-column">
      <style:table-column-properties style:column-width="3.161cm"/>
    </style:style>
    <style:style style:name="Tabella19.1" style:family="table-row">
      <style:table-row-properties style:keep-together="true" fo:keep-together="auto"/>
    </style:style>
    <style:style style:name="Tabella19.A1" style:family="table-cell">
      <style:table-cell-properties style:vertical-align="top" fo:padding-left="0.123cm" fo:padding-right="0.123cm" fo:padding-top="0cm" fo:padding-bottom="0cm" fo:border-left="0.018cm solid #000000" fo:border-right="none" fo:border-top="0.018cm solid #000000" fo:border-bottom="0.018cm solid #000000" style:writing-mode="lr-tb"/>
    </style:style>
    <style:style style:name="Tabella19.E1" style:family="table-cell">
      <style:table-cell-properties style:vertical-align="top" fo:padding-left="0.123cm" fo:padding-right="0.123cm" fo:padding-top="0cm" fo:padding-bottom="0cm" fo:border="0.018cm solid #000000" style:writing-mode="lr-tb"/>
    </style:style>
    <style:style style:name="Tabella20" style:family="table">
      <style:table-properties style:width="17.574cm" fo:margin-left="0.626cm" table:align="left" style:writing-mode="lr-tb"/>
    </style:style>
    <style:style style:name="Tabella20.A" style:family="table-column">
      <style:table-column-properties style:column-width="2.99cm"/>
    </style:style>
    <style:style style:name="Tabella20.B" style:family="table-column">
      <style:table-column-properties style:column-width="3.159cm"/>
    </style:style>
    <style:style style:name="Tabella20.C" style:family="table-column">
      <style:table-column-properties style:column-width="3.815cm"/>
    </style:style>
    <style:style style:name="Tabella20.D" style:family="table-column">
      <style:table-column-properties style:column-width="3.822cm"/>
    </style:style>
    <style:style style:name="Tabella20.E" style:family="table-column">
      <style:table-column-properties style:column-width="3.787cm"/>
    </style:style>
    <style:style style:name="Tabella20.1" style:family="table-row">
      <style:table-row-properties style:keep-together="true" fo:keep-together="auto"/>
    </style:style>
    <style:style style:name="Tabella20.A1" style:family="table-cell">
      <style:table-cell-properties style:vertical-align="top" fo:padding-left="0.191cm" fo:padding-right="0.191cm" fo:padding-top="0cm" fo:padding-bottom="0cm" fo:border-left="0.018cm solid #000000" fo:border-right="none" fo:border-top="0.018cm solid #000000" fo:border-bottom="0.018cm solid #000000" style:writing-mode="lr-tb"/>
    </style:style>
    <style:style style:name="Tabella20.E1" style:family="table-cell">
      <style:table-cell-properties style:vertical-align="top" fo:padding-left="0.191cm" fo:padding-right="0.191cm" fo:padding-top="0cm" fo:padding-bottom="0cm" fo:border="0.018cm solid #000000" style:writing-mode="lr-tb"/>
    </style:style>
    <style:style style:name="Tabella21" style:family="table">
      <style:table-properties style:width="17.436cm" table:align="center" style:writing-mode="lr-tb"/>
    </style:style>
    <style:style style:name="Tabella21.A" style:family="table-column">
      <style:table-column-properties style:column-width="0.75cm"/>
    </style:style>
    <style:style style:name="Tabella21.B" style:family="table-column">
      <style:table-column-properties style:column-width="0.97cm"/>
    </style:style>
    <style:style style:name="Tabella21.C" style:family="table-column">
      <style:table-column-properties style:column-width="0.78cm"/>
    </style:style>
    <style:style style:name="Tabella21.D" style:family="table-column">
      <style:table-column-properties style:column-width="1.469cm"/>
    </style:style>
    <style:style style:name="Tabella21.E" style:family="table-column">
      <style:table-column-properties style:column-width="2.252cm"/>
    </style:style>
    <style:style style:name="Tabella21.G" style:family="table-column">
      <style:table-column-properties style:column-width="2.969cm"/>
    </style:style>
    <style:style style:name="Tabella21.H" style:family="table-column">
      <style:table-column-properties style:column-width="2.806cm"/>
    </style:style>
    <style:style style:name="Tabella21.J" style:family="table-column">
      <style:table-column-properties style:column-width="1.692cm"/>
    </style:style>
    <style:style style:name="Tabella21.K" style:family="table-column">
      <style:table-column-properties style:column-width="2.249cm"/>
    </style:style>
    <style:style style:name="Tabella21.1" style:family="table-row">
      <style:table-row-properties style:keep-together="true" fo:keep-together="auto"/>
    </style:style>
    <style:style style:name="Tabella21.A1" style:family="table-cell">
      <style:table-cell-properties style:vertical-align="top" fo:padding-left="0.191cm" fo:padding-right="0.191cm" fo:padding-top="0cm" fo:padding-bottom="0cm" fo:border="none" style:writing-mode="lr-tb"/>
    </style:style>
    <style:style style:name="Tabella21.C8" style:family="table-cell">
      <style:table-cell-properties style:vertical-align="top" fo:padding-left="0.049cm" fo:padding-right="0.049cm" fo:padding-top="0cm" fo:padding-bottom="0cm" fo:border="none" style:writing-mode="lr-tb"/>
    </style:style>
    <style:style style:name="Tabella21.G8" style:family="table-cell">
      <style:table-cell-properties style:vertical-align="top" fo:padding-left="0.191cm" fo:padding-right="0.191cm" fo:padding-top="0cm" fo:padding-bottom="0cm" fo:border-left="none" fo:border-right="none" fo:border-top="none" fo:border-bottom="0.018cm solid #000000" style:writing-mode="lr-tb"/>
    </style:style>
    <style:style style:name="Tabella21.G9" style:family="table-cell">
      <style:table-cell-properties style:vertical-align="top" fo:padding-left="0.191cm" fo:padding-right="0.191cm" fo:padding-top="0cm" fo:padding-bottom="0cm" fo:border-left="none" fo:border-right="none" fo:border-top="0.018cm solid #000000" fo:border-bottom="0.018cm solid #000000" style:writing-mode="lr-tb"/>
    </style:style>
    <style:style style:name="P1" style:family="paragraph" style:parent-style-name="Footer">
      <style:paragraph-properties fo:text-align="center" style:justify-single-word="false" fo:padding-left="0cm" fo:padding-right="0cm" fo:padding-top="0.035cm" fo:padding-bottom="0cm" fo:border-left="none" fo:border-right="none" fo:border-top="0.018cm solid #000000" fo:border-bottom="none"/>
    </style:style>
    <style:style style:name="P2" style:family="paragraph" style:parent-style-name="Standard">
      <style:text-properties style:font-name="Calibri" fo:font-size="11pt" style:font-size-asian="11pt" style:font-name-complex="Calibri" style:font-size-complex="11pt"/>
    </style:style>
    <style:style style:name="P3" style:family="paragraph" style:parent-style-name="Standard">
      <style:paragraph-properties fo:text-align="center" style:justify-single-word="false" style:snap-to-layout-grid="false"/>
      <style:text-properties style:font-name="Calibri" fo:font-size="11pt" style:font-size-asian="11pt" style:font-name-complex="Calibri" style:font-size-complex="11pt"/>
    </style:style>
    <style:style style:name="P4" style:family="paragraph" style:parent-style-name="Standard">
      <style:paragraph-properties fo:text-align="justify" style:justify-single-word="false"/>
      <style:text-properties style:font-name="Calibri" fo:font-size="11pt" style:font-size-asian="11pt" style:font-name-complex="Calibri" style:font-size-complex="11pt" style:font-weight-complex="bold"/>
    </style:style>
    <style:style style:name="P5" style:family="paragraph" style:parent-style-name="Standard">
      <style:paragraph-properties fo:text-align="justify" style:justify-single-word="false" style:snap-to-layout-grid="false"/>
      <style:text-properties style:font-name="Calibri" fo:font-size="11pt" style:font-size-asian="11pt" style:font-name-complex="Calibri" style:font-size-complex="11pt" style:font-weight-complex="bold"/>
    </style:style>
    <style:style style:name="P6" style:family="paragraph" style:parent-style-name="Standard">
      <style:paragraph-properties style:snap-to-layout-grid="false"/>
      <style:text-properties style:font-name="Calibri" fo:font-size="11pt" style:font-size-asian="11pt" style:font-name-complex="Calibri" style:font-size-complex="11pt"/>
    </style:style>
    <style:style style:name="P7" style:family="paragraph" style:parent-style-name="Standard">
      <style:paragraph-properties fo:text-align="center" style:justify-single-word="false" style:snap-to-layout-grid="false"/>
      <style:text-properties style:font-name="Calibri" fo:font-size="11pt" fo:font-style="italic" style:font-size-asian="11pt" style:font-style-asian="italic" style:font-name-complex="Calibri" style:font-size-complex="11pt" style:font-style-complex="italic"/>
    </style:style>
    <style:style style:name="P8" style:family="paragraph" style:parent-style-name="Standard">
      <style:paragraph-properties fo:text-align="center" style:justify-single-word="false" style:snap-to-layout-grid="false"/>
      <style:text-properties style:font-name="Calibri" fo:font-size="11pt" fo:font-style="italic" style:font-size-asian="11pt" style:font-style-asian="italic" style:font-name-complex="Calibri" style:font-size-complex="11pt"/>
    </style:style>
    <style:style style:name="P9" style:family="paragraph" style:parent-style-name="Standard">
      <style:paragraph-properties fo:text-align="center" style:justify-single-word="false" style:snap-to-layout-grid="false"/>
      <style:text-properties style:font-name="Calibri" fo:font-size="11pt" fo:letter-spacing="-0.014cm" fo:font-style="italic" style:font-size-asian="11pt" style:font-style-asian="italic" style:font-name-complex="Calibri" style:font-size-complex="11pt"/>
    </style:style>
    <style:style style:name="P10" style:family="paragraph" style:parent-style-name="Standard">
      <style:paragraph-properties fo:text-align="center" style:justify-single-word="false" style:snap-to-layout-grid="false"/>
      <style:text-properties style:font-name="Calibri" fo:font-size="11pt" fo:letter-spacing="-0.014cm" fo:font-style="italic" style:font-size-asian="11pt" style:font-style-asian="italic" style:font-name-complex="Calibri" style:font-size-complex="11pt" style:font-style-complex="italic"/>
    </style:style>
    <style:style style:name="P11" style:family="paragraph" style:parent-style-name="Standard">
      <style:paragraph-properties fo:text-align="center" style:justify-single-word="false" style:snap-to-layout-grid="false"/>
      <style:text-properties style:font-name="Calibri" fo:font-size="14pt" fo:font-weight="bold" style:font-size-asian="14pt" style:font-weight-asian="bold" style:font-name-complex="Calibri" style:font-size-complex="11pt" style:font-weight-complex="bold"/>
    </style:style>
    <style:style style:name="P12" style:family="paragraph" style:parent-style-name="Standard">
      <style:paragraph-properties style:snap-to-layout-grid="false"/>
      <style:text-properties style:font-name="Calibri" fo:font-size="5pt" style:font-size-asian="5pt" style:font-name-complex="Calibri" style:font-size-complex="11pt"/>
    </style:style>
    <style:style style:name="P13" style:family="paragraph" style:parent-style-name="Standard">
      <style:paragraph-properties style:snap-to-layout-grid="false"/>
      <style:text-properties style:font-name="Calibri" fo:font-size="9pt" fo:font-style="italic" style:font-size-asian="9pt" style:font-style-asian="italic" style:font-name-complex="Calibri" style:font-size-complex="11pt" style:font-style-complex="italic"/>
    </style:style>
    <style:style style:name="P14" style:family="paragraph" style:parent-style-name="Standard">
      <style:paragraph-properties fo:text-align="center" style:justify-single-word="false" style:snap-to-layout-grid="false"/>
    </style:style>
    <style:style style:name="P15" style:family="paragraph" style:parent-style-name="Standard">
      <style:paragraph-properties fo:text-align="justify" style:justify-single-word="false" style:snap-to-layout-grid="false"/>
    </style:style>
    <style:style style:name="P16" style:family="paragraph" style:parent-style-name="Standard">
      <style:paragraph-properties fo:text-align="center" style:justify-single-word="false" fo:background-color="#d8d8d8" fo:padding-left="0.141cm" fo:padding-right="0.141cm" fo:padding-top="0.035cm" fo:padding-bottom="0.035cm" fo:border="0.018cm solid #000000">
        <style:background-image/>
      </style:paragraph-properties>
      <style:text-properties fo:color="#ff0000" style:font-name="Calibri" fo:font-size="11pt" fo:font-weight="bold" style:font-size-asian="11pt" style:font-weight-asian="bold" style:font-name-complex="Calibri" style:font-size-complex="11pt" style:font-style-complex="italic" style:font-weight-complex="bold"/>
    </style:style>
    <style:style style:name="P17" style:family="paragraph" style:parent-style-name="Standard">
      <style:paragraph-properties fo:margin-top="0.212cm" fo:margin-bottom="0.212cm" fo:text-align="center" style:justify-single-word="false" style:snap-to-layout-grid="false"/>
    </style:style>
    <style:style style:name="P18" style:family="paragraph" style:parent-style-name="Normale_20__28_Web_29_">
      <style:paragraph-properties fo:margin-top="0.212cm" fo:margin-bottom="0.212cm" fo:orphans="0" fo:widows="0" style:snap-to-layout-grid="false"/>
      <style:text-properties style:font-name="Calibri" fo:font-size="11pt" style:font-size-asian="11pt" style:font-name-complex="Calibri" style:font-size-complex="11pt"/>
    </style:style>
    <style:style style:name="P19" style:family="paragraph" style:parent-style-name="Normale_20__28_Web_29_">
      <style:paragraph-properties fo:margin-top="0.212cm" fo:margin-bottom="0.212cm" style:line-height-at-least="0.423cm" fo:text-align="justify" style:justify-single-word="false" fo:orphans="0" fo:widows="0"/>
      <style:text-properties style:font-name="Calibri" fo:font-size="11pt" style:font-size-asian="11pt" style:font-name-complex="Calibri" style:font-size-complex="11pt"/>
    </style:style>
    <style:style style:name="P20" style:family="paragraph" style:parent-style-name="Normale_20__28_Web_29_">
      <style:paragraph-properties fo:margin-top="0.212cm" fo:margin-bottom="0.212cm" style:line-height-at-least="0.423cm" fo:text-align="justify" style:justify-single-word="false" fo:orphans="0" fo:widows="0"/>
    </style:style>
    <style:style style:name="P21" style:family="paragraph" style:parent-style-name="Standard">
      <style:paragraph-properties fo:margin-top="0.106cm" fo:margin-bottom="0.106cm" style:snap-to-layout-grid="false"/>
    </style:style>
    <style:style style:name="P22" style:family="paragraph" style:parent-style-name="Standard">
      <style:paragraph-properties fo:margin-top="0.106cm" fo:margin-bottom="0.106cm" style:snap-to-layout-grid="false"/>
      <style:text-properties style:font-name="Calibri" fo:font-size="11pt" style:font-size-asian="11pt" style:font-name-complex="Calibri" style:font-size-complex="11pt"/>
    </style:style>
    <style:style style:name="P23" style:family="paragraph" style:parent-style-name="Standard">
      <style:paragraph-properties fo:margin-top="0.106cm" fo:margin-bottom="0.106cm" fo:text-align="end" style:justify-single-word="false" style:snap-to-layout-grid="false"/>
      <style:text-properties style:font-name="Calibri" fo:font-size="11pt" style:font-size-asian="11pt" style:font-name-complex="Calibri" style:font-size-complex="11pt"/>
    </style:style>
    <style:style style:name="P24" style:family="paragraph" style:parent-style-name="Standard">
      <style:paragraph-properties fo:margin-top="0.106cm" fo:margin-bottom="0.106cm" fo:text-align="center" style:justify-single-word="false" style:snap-to-layout-grid="false"/>
      <style:text-properties style:font-name="Calibri" fo:font-size="11pt" style:font-size-asian="11pt" style:font-name-complex="Calibri" style:font-size-complex="11pt"/>
    </style:style>
    <style:style style:name="P25" style:family="paragraph" style:parent-style-name="Standard">
      <style:paragraph-properties fo:margin-top="0.106cm" fo:margin-bottom="0.106cm" fo:text-align="center" style:justify-single-word="false"/>
      <style:text-properties style:font-name="Calibri" fo:font-size="11pt" fo:font-weight="bold" style:font-size-asian="11pt" style:font-weight-asian="bold" style:font-name-complex="Calibri" style:font-size-complex="11pt" style:font-style-complex="italic"/>
    </style:style>
    <style:style style:name="P26" style:family="paragraph" style:parent-style-name="Standard">
      <style:paragraph-properties fo:margin-top="0.106cm" fo:margin-bottom="0.106cm" style:snap-to-layout-grid="false"/>
      <style:text-properties fo:color="#ff0000" style:font-name="Calibri" fo:font-size="11pt" fo:font-style="italic" fo:font-weight="bold" style:font-size-asian="11pt" style:font-style-asian="italic" style:font-weight-asian="bold" style:font-name-complex="Calibri" style:font-size-complex="11pt"/>
    </style:style>
    <style:style style:name="P27" style:family="paragraph" style:parent-style-name="Standard">
      <style:paragraph-properties fo:margin-top="0.106cm" fo:margin-bottom="0.106cm" fo:text-align="justify" style:justify-single-word="false" style:snap-to-layout-grid="false"/>
    </style:style>
    <style:style style:name="P28" style:family="paragraph" style:parent-style-name="Footnote">
      <style:paragraph-properties fo:margin-top="0.106cm" fo:margin-bottom="0.106cm" style:snap-to-layout-grid="false"/>
      <style:text-properties style:font-name="Calibri" fo:font-size="11pt" style:font-size-asian="11pt" style:font-name-complex="Calibri" style:font-size-complex="11pt"/>
    </style:style>
    <style:style style:name="P29" style:family="paragraph" style:parent-style-name="Footnote">
      <style:paragraph-properties fo:margin-top="0.106cm" fo:margin-bottom="0.106cm" fo:text-align="center" style:justify-single-word="false" style:snap-to-layout-grid="false"/>
      <style:text-properties style:font-name="Calibri" fo:font-size="26pt" style:font-size-asian="26pt" style:font-name-complex="Calibri" style:font-size-complex="26pt"/>
    </style:style>
    <style:style style:name="P30" style:family="paragraph" style:parent-style-name="sche2_5f_2">
      <style:paragraph-properties fo:margin-top="0.106cm" fo:margin-bottom="0.106cm" fo:orphans="2" fo:widows="2" style:text-autospace="ideograph-alpha" style:punctuation-wrap="hanging" style:snap-to-layout-grid="false"/>
    </style:style>
    <style:style style:name="P31" style:family="paragraph" style:parent-style-name="sche2_5f_2">
      <style:paragraph-properties fo:margin-top="0.106cm" fo:margin-bottom="0.106cm" fo:text-align="start" style:justify-single-word="false" fo:orphans="2" fo:widows="2" style:text-autospace="ideograph-alpha" style:punctuation-wrap="hanging" style:snap-to-layout-grid="false"/>
    </style:style>
    <style:style style:name="P32" style:family="paragraph" style:parent-style-name="Standard">
      <style:paragraph-properties fo:margin-left="0.194cm" fo:margin-right="0cm" fo:margin-top="0.106cm" fo:margin-bottom="0.106cm" fo:text-indent="0cm" style:auto-text-indent="false" style:snap-to-layout-grid="false"/>
      <style:text-properties style:font-name="Calibri" fo:font-size="11pt" style:font-size-asian="11pt" style:font-name-complex="Calibri" style:font-size-complex="11pt"/>
    </style:style>
    <style:style style:name="P33" style:family="paragraph" style:parent-style-name="sche2_5f_2">
      <style:paragraph-properties fo:margin-left="0.194cm" fo:margin-right="0cm" fo:margin-top="0.106cm" fo:margin-bottom="0.106cm" fo:text-align="start" style:justify-single-word="false" fo:orphans="2" fo:widows="2" fo:text-indent="0cm" style:auto-text-indent="false" style:text-autospace="ideograph-alpha" style:punctuation-wrap="hanging" style:snap-to-layout-grid="false"/>
    </style:style>
    <style:style style:name="P34" style:family="paragraph" style:parent-style-name="sche2_5f_2">
      <style:paragraph-properties fo:margin-left="0.194cm" fo:margin-right="0cm" fo:margin-top="0.106cm" fo:margin-bottom="0.106cm" fo:text-align="justify" style:justify-single-word="false" fo:orphans="2" fo:widows="2" fo:text-indent="0cm" style:auto-text-indent="false" style:text-autospace="ideograph-alpha" style:punctuation-wrap="hanging" style:snap-to-layout-grid="false"/>
    </style:style>
    <style:style style:name="P35" style:family="paragraph" style:parent-style-name="Standard">
      <style:paragraph-properties fo:margin-left="0.194cm" fo:margin-right="0cm" fo:margin-top="0.106cm" fo:margin-bottom="0.106cm" fo:text-indent="-0.194cm" style:auto-text-indent="false" style:snap-to-layout-grid="false"/>
      <style:text-properties style:font-name="Calibri" fo:font-size="11pt" style:font-size-asian="11pt" style:font-name-complex="Calibri" style:font-size-complex="11pt"/>
    </style:style>
    <style:style style:name="P36" style:family="paragraph" style:parent-style-name="Standard">
      <style:paragraph-properties fo:margin-left="0.194cm" fo:margin-right="0cm" fo:margin-top="0.106cm" fo:margin-bottom="0.106cm" fo:text-indent="-0.194cm" style:auto-text-indent="false" style:snap-to-layout-grid="false"/>
    </style:style>
    <style:style style:name="P37" style:family="paragraph" style:parent-style-name="Standard">
      <style:paragraph-properties fo:margin-left="0.194cm" fo:margin-right="0cm" fo:margin-top="0.035cm" fo:margin-bottom="0.035cm" fo:text-align="justify" style:justify-single-word="false" fo:text-indent="-0.194cm" style:auto-text-indent="false" style:snap-to-layout-grid="false"/>
    </style:style>
    <style:style style:name="P38" style:family="paragraph" style:parent-style-name="Standard">
      <style:paragraph-properties fo:margin-left="0.194cm" fo:margin-right="0cm" fo:margin-top="0.035cm" fo:margin-bottom="0.035cm" fo:text-align="justify" style:justify-single-word="false" fo:text-indent="-0.194cm" style:auto-text-indent="false"/>
      <style:text-properties style:font-name="Calibri" fo:font-size="11pt" style:font-size-asian="11pt" style:font-name-complex="Calibri" style:font-size-complex="11pt"/>
    </style:style>
    <style:style style:name="P39" style:family="paragraph" style:parent-style-name="Standard">
      <style:paragraph-properties fo:margin-left="0.194cm" fo:margin-right="0cm" fo:margin-top="0.035cm" fo:margin-bottom="0.035cm" fo:text-align="justify" style:justify-single-word="false" fo:text-indent="-0.194cm" style:auto-text-indent="false" style:snap-to-layout-grid="false"/>
      <style:text-properties style:font-name="Calibri" fo:font-size="11pt" style:font-size-asian="11pt" style:font-name-complex="Calibri" style:font-size-complex="11pt"/>
    </style:style>
    <style:style style:name="P40" style:family="paragraph" style:parent-style-name="Standard">
      <style:paragraph-properties fo:margin-left="0.194cm" fo:margin-right="0cm" fo:margin-top="0.035cm" fo:margin-bottom="0.035cm" fo:text-align="end" style:justify-single-word="false" fo:text-indent="-0.194cm" style:auto-text-indent="false" style:snap-to-layout-grid="false"/>
      <style:text-properties style:font-name="Calibri" fo:font-size="11pt" style:font-size-asian="11pt" style:font-name-complex="Calibri" style:font-size-complex="11pt"/>
    </style:style>
    <style:style style:name="P41" style:family="paragraph" style:parent-style-name="Standard">
      <style:paragraph-properties fo:margin-left="0.194cm" fo:margin-right="0cm" fo:margin-top="0.035cm" fo:margin-bottom="0.035cm" fo:text-indent="-0.194cm" style:auto-text-indent="false" style:snap-to-layout-grid="false"/>
      <style:text-properties style:font-name="Calibri" fo:font-size="11pt" style:font-size-asian="11pt" style:font-name-complex="Calibri" style:font-size-complex="11pt"/>
    </style:style>
    <style:style style:name="P42" style:family="paragraph" style:parent-style-name="Standard">
      <style:paragraph-properties fo:margin-left="0.194cm" fo:margin-right="0cm" fo:margin-top="0.035cm" fo:margin-bottom="0.035cm" fo:text-align="end" style:justify-single-word="false" fo:text-indent="-0.194cm" style:auto-text-indent="false" style:snap-to-layout-grid="false"/>
    </style:style>
    <style:style style:name="P43" style:family="paragraph" style:parent-style-name="Standard">
      <style:paragraph-properties fo:margin-left="0.194cm" fo:margin-right="0cm" fo:margin-top="0.035cm" fo:margin-bottom="0.035cm" fo:text-indent="-0.194cm" style:auto-text-indent="false" style:snap-to-layout-grid="false"/>
    </style:style>
    <style:style style:name="P44" style:family="paragraph" style:parent-style-name="Standard">
      <style:paragraph-properties fo:margin-left="0.194cm" fo:margin-right="0cm" fo:margin-top="0.071cm" fo:margin-bottom="0.071cm" fo:text-align="justify" style:justify-single-word="false" fo:text-indent="-0.194cm" style:auto-text-indent="false" style:snap-to-layout-grid="false"/>
    </style:style>
    <style:style style:name="P45" style:family="paragraph" style:parent-style-name="Standard">
      <style:paragraph-properties fo:margin-left="0.194cm" fo:margin-right="0cm" fo:margin-top="0.071cm" fo:margin-bottom="0.071cm" fo:text-align="justify" style:justify-single-word="false" fo:text-indent="-0.194cm" style:auto-text-indent="false" style:snap-to-layout-grid="false"/>
      <style:text-properties style:font-name="Calibri" fo:font-size="11pt" style:font-size-asian="11pt" style:font-name-complex="Calibri" style:font-size-complex="11pt"/>
    </style:style>
    <style:style style:name="P46" style:family="paragraph" style:parent-style-name="Standard">
      <style:paragraph-properties fo:margin-left="0.501cm" fo:margin-right="0cm" fo:text-align="justify" style:justify-single-word="false" fo:text-indent="0cm" style:auto-text-indent="false"/>
      <style:text-properties fo:color="#ff0000" style:font-name="Calibri" fo:font-size="11pt" fo:font-style="italic" fo:font-weight="bold" style:font-size-asian="11pt" style:font-style-asian="italic" style:font-weight-asian="bold" style:font-name-complex="Calibri" style:font-size-complex="11pt"/>
    </style:style>
    <style:style style:name="P47" style:family="paragraph" style:parent-style-name="Standard">
      <style:paragraph-properties fo:margin-left="0.501cm" fo:margin-right="0cm" fo:text-align="justify" style:justify-single-word="false" fo:text-indent="-0.501cm" style:auto-text-indent="false"/>
    </style:style>
    <style:style style:name="P48" style:family="paragraph" style:parent-style-name="Standard">
      <style:paragraph-properties fo:margin-left="0.501cm" fo:margin-right="0cm" fo:text-align="justify" style:justify-single-word="false" fo:text-indent="-0.501cm" style:auto-text-indent="false"/>
      <style:text-properties style:font-name="Calibri" fo:font-size="11pt" style:font-size-asian="11pt" style:font-name-complex="Calibri" style:font-size-complex="11pt"/>
    </style:style>
    <style:style style:name="P49" style:family="paragraph" style:parent-style-name="Endnote">
      <style:paragraph-properties fo:margin-left="0.501cm" fo:margin-right="0cm" fo:text-align="justify" style:justify-single-word="false" fo:text-indent="-0.501cm" style:auto-text-indent="false"/>
    </style:style>
    <style:style style:name="P50" style:family="paragraph" style:parent-style-name="Endnote">
      <style:paragraph-properties fo:margin-left="0.501cm" fo:margin-right="0cm" fo:text-align="justify" style:justify-single-word="false" fo:text-indent="-0.501cm" style:auto-text-indent="false"/>
      <style:text-properties style:font-name="Calibri" fo:font-size="11pt" fo:font-style="italic" style:font-size-asian="11pt" style:font-style-asian="italic" style:font-name-complex="Calibri"/>
    </style:style>
    <style:style style:name="P51" style:family="paragraph" style:parent-style-name="Endnote">
      <style:paragraph-properties fo:margin-left="0.501cm" fo:margin-right="0cm" fo:text-align="justify" style:justify-single-word="false" fo:text-indent="-0.501cm" style:auto-text-indent="false"/>
      <style:text-properties style:font-name="Calibri" fo:font-size="11pt" fo:font-style="italic" style:font-size-asian="11pt" style:font-style-asian="italic" style:font-name-complex="Calibri" style:font-size-complex="11pt"/>
    </style:style>
    <style:style style:name="P52" style:family="paragraph" style:parent-style-name="Endnote">
      <style:paragraph-properties fo:margin-left="0.501cm" fo:margin-right="0cm" fo:text-indent="-0.501cm" style:auto-text-indent="false"/>
      <style:text-properties style:font-name="Calibri" fo:font-size="11pt" fo:font-style="italic" style:font-size-asian="11pt" style:font-style-asian="italic" style:font-style-complex="italic"/>
    </style:style>
    <style:style style:name="P53" style:family="paragraph" style:parent-style-name="Endnote">
      <style:paragraph-properties fo:margin-left="0.501cm" fo:margin-right="0cm" fo:text-align="justify" style:justify-single-word="false" fo:text-indent="-0.501cm" style:auto-text-indent="false"/>
      <style:text-properties style:font-name="Calibri" fo:font-size="11pt" fo:font-style="italic" style:font-size-asian="11pt" style:font-style-asian="italic" style:font-style-complex="italic"/>
    </style:style>
    <style:style style:name="P54" style:family="paragraph" style:parent-style-name="Rientro_20_corpo_20_del_20_testo_20_2">
      <style:paragraph-properties fo:margin-left="0.501cm" fo:margin-right="0cm" fo:margin-top="0.282cm" fo:margin-bottom="0.282cm" fo:text-align="center" style:justify-single-word="false" fo:text-indent="-0.501cm" style:auto-text-indent="false"/>
      <style:text-properties style:font-name="Calibri" fo:font-size="11pt" fo:font-weight="bold" style:font-size-asian="11pt" style:font-weight-asian="bold" style:font-name-complex="Calibri" style:font-size-complex="11pt"/>
    </style:style>
    <style:style style:name="P55" style:family="paragraph" style:parent-style-name="Rientro_20_corpo_20_del_20_testo_20_2">
      <style:paragraph-properties fo:margin-left="0.501cm" fo:margin-right="0cm" fo:margin-top="0.212cm" fo:margin-bottom="0.212cm" fo:text-align="center" style:justify-single-word="false" fo:text-indent="-0.501cm" style:auto-text-indent="false"/>
      <style:text-properties style:font-name="Calibri" fo:font-size="11pt" fo:font-weight="bold" style:font-size-asian="11pt" style:font-weight-asian="bold" style:font-name-complex="Calibri" style:font-size-complex="11pt"/>
    </style:style>
    <style:style style:name="P56" style:family="paragraph" style:parent-style-name="Standard">
      <style:paragraph-properties fo:margin-top="0.071cm" fo:margin-bottom="0.071cm" style:text-autospace="none"/>
    </style:style>
    <style:style style:name="P57" style:family="paragraph" style:parent-style-name="Standard">
      <style:paragraph-properties fo:margin-top="0.071cm" fo:margin-bottom="0.071cm" style:text-autospace="none" style:snap-to-layout-grid="false"/>
      <style:text-properties style:font-name="Calibri" fo:font-size="11pt" style:font-size-asian="11pt" style:font-name-complex="Calibri" style:font-size-complex="11pt"/>
    </style:style>
    <style:style style:name="P58" style:family="paragraph" style:parent-style-name="Standard">
      <style:paragraph-properties fo:margin-top="0.071cm" fo:margin-bottom="0.071cm" fo:text-align="justify" style:justify-single-word="false" style:snap-to-layout-grid="false"/>
      <style:text-properties style:font-name="Calibri" fo:font-size="11pt" style:font-size-asian="11pt" style:font-name-complex="Calibri" style:font-size-complex="11pt"/>
    </style:style>
    <style:style style:name="P59" style:family="paragraph" style:parent-style-name="Standard">
      <style:paragraph-properties fo:margin-top="0.071cm" fo:margin-bottom="0.071cm" style:snap-to-layout-grid="false"/>
      <style:text-properties style:font-name="Calibri" fo:font-size="11pt" style:font-size-asian="11pt" style:font-name-complex="Calibri" style:font-size-complex="11pt"/>
    </style:style>
    <style:style style:name="P60" style:family="paragraph" style:parent-style-name="Standard">
      <style:paragraph-properties fo:margin-top="0.071cm" fo:margin-bottom="0.071cm" fo:text-align="end" style:justify-single-word="false" style:snap-to-layout-grid="false"/>
      <style:text-properties style:font-name="Calibri" fo:font-size="11pt" style:font-size-asian="11pt" style:font-name-complex="Calibri" style:font-size-complex="11pt"/>
    </style:style>
    <style:style style:name="P61" style:family="paragraph" style:parent-style-name="Standard">
      <style:paragraph-properties fo:margin-top="0.071cm" fo:margin-bottom="0.071cm" style:snap-to-layout-grid="false"/>
      <style:text-properties style:font-name="Calibri" fo:font-size="11pt" fo:font-weight="bold" style:font-size-asian="11pt" style:font-weight-asian="bold" style:font-name-complex="Calibri" style:font-size-complex="11pt"/>
    </style:style>
    <style:style style:name="P62" style:family="paragraph" style:parent-style-name="Standard">
      <style:paragraph-properties fo:margin-left="1cm" fo:margin-right="0cm" fo:text-align="justify" style:justify-single-word="false" fo:text-indent="0cm" style:auto-text-indent="false"/>
    </style:style>
    <style:style style:name="P63" style:family="paragraph" style:parent-style-name="regolamento">
      <style:paragraph-properties fo:margin-left="1cm" fo:margin-right="0cm" fo:orphans="2" fo:widows="2" fo:text-indent="0cm" style:auto-text-indent="false">
        <style:tab-stops>
          <style:tab-stop style:position="-3.752cm"/>
        </style:tab-stops>
      </style:paragraph-properties>
    </style:style>
    <style:style style:name="P64" style:family="paragraph" style:parent-style-name="Standard">
      <style:paragraph-properties fo:margin-left="1cm" fo:margin-right="0cm" fo:text-align="justify" style:justify-single-word="false" fo:text-indent="-0.501cm" style:auto-text-indent="false"/>
    </style:style>
    <style:style style:name="P65" style:family="paragraph" style:parent-style-name="Standard">
      <style:paragraph-properties fo:margin-left="1cm" fo:margin-right="0cm" fo:text-align="justify" style:justify-single-word="false" fo:orphans="0" fo:widows="0" fo:text-indent="-0.501cm" style:auto-text-indent="false"/>
    </style:style>
    <style:style style:name="P66" style:family="paragraph" style:parent-style-name="Standard">
      <style:paragraph-properties fo:margin-left="1cm" fo:margin-right="0cm" fo:text-align="justify" style:justify-single-word="false" fo:text-indent="-0.501cm" style:auto-text-indent="false"/>
      <style:text-properties style:font-name="Calibri" fo:font-size="11pt" style:font-size-asian="11pt" style:font-name-complex="Calibri" style:font-size-complex="11pt"/>
    </style:style>
    <style:style style:name="P67" style:family="paragraph" style:parent-style-name="Standard">
      <style:paragraph-properties fo:margin-left="1cm" fo:margin-right="0cm" fo:text-align="justify" style:justify-single-word="false" fo:orphans="0" fo:widows="0" fo:text-indent="-0.501cm" style:auto-text-indent="false"/>
      <style:text-properties style:font-name="Calibri" fo:font-size="11pt" style:font-size-asian="11pt" style:font-name-complex="Calibri" style:font-size-complex="11pt"/>
    </style:style>
    <style:style style:name="P68" style:family="paragraph" style:parent-style-name="Standard">
      <style:paragraph-properties fo:margin-top="0.035cm" fo:margin-bottom="0.035cm" style:snap-to-layout-grid="false"/>
      <style:text-properties style:font-name="Calibri" fo:font-size="11pt" style:font-size-asian="11pt" style:font-name-complex="Calibri" style:font-size-complex="11pt"/>
    </style:style>
    <style:style style:name="P69" style:family="paragraph" style:parent-style-name="Standard">
      <style:paragraph-properties fo:margin-top="0.035cm" fo:margin-bottom="0.035cm" fo:text-align="justify" style:justify-single-word="false"/>
      <style:text-properties style:font-name="Calibri" fo:font-size="11pt" style:font-size-asian="11pt" style:font-name-complex="Calibri" style:font-size-complex="11pt"/>
    </style:style>
    <style:style style:name="P70" style:family="paragraph" style:parent-style-name="Standard">
      <style:paragraph-properties fo:margin-top="0.035cm" fo:margin-bottom="0.035cm" fo:text-align="justify" style:justify-single-word="false" style:snap-to-layout-grid="false"/>
      <style:text-properties style:font-name="Calibri" fo:font-size="11pt" style:font-size-asian="11pt" style:font-name-complex="Calibri" style:font-size-complex="11pt"/>
    </style:style>
    <style:style style:name="P71" style:family="paragraph" style:parent-style-name="Standard">
      <style:paragraph-properties fo:margin-top="0.035cm" fo:margin-bottom="0.035cm" fo:text-align="end" style:justify-single-word="false" style:snap-to-layout-grid="false"/>
      <style:text-properties style:font-name="Calibri" fo:font-size="11pt" style:font-size-asian="11pt" style:font-name-complex="Calibri" style:font-size-complex="11pt"/>
    </style:style>
    <style:style style:name="P72" style:family="paragraph" style:parent-style-name="Standard">
      <style:paragraph-properties fo:margin-top="0.035cm" fo:margin-bottom="0.035cm" fo:text-align="justify" style:justify-single-word="false" style:snap-to-layout-grid="false"/>
    </style:style>
    <style:style style:name="P73" style:family="paragraph" style:parent-style-name="Standard">
      <style:paragraph-properties fo:margin-top="0.035cm" fo:margin-bottom="0.035cm" fo:text-align="end" style:justify-single-word="false" style:snap-to-layout-grid="false"/>
    </style:style>
    <style:style style:name="P74" style:family="paragraph" style:parent-style-name="Standard">
      <style:paragraph-properties fo:margin-left="1.002cm" fo:margin-right="0cm" fo:text-align="justify" style:justify-single-word="false" fo:orphans="0" fo:widows="0" fo:text-indent="-0.501cm" style:auto-text-indent="false"/>
    </style:style>
    <style:style style:name="P75" style:family="paragraph" style:parent-style-name="Standard">
      <style:paragraph-properties fo:margin-left="1.002cm" fo:margin-right="0cm" fo:text-align="justify" style:justify-single-word="false" fo:orphans="0" fo:widows="0" fo:text-indent="-0.501cm" style:auto-text-indent="false"/>
      <style:text-properties style:font-name="Calibri" fo:font-size="11pt" style:font-size-asian="11pt" style:font-name-complex="Calibri" style:font-size-complex="11pt"/>
    </style:style>
    <style:style style:name="P76" style:family="paragraph" style:parent-style-name="regolamento">
      <style:paragraph-properties>
        <style:tab-stops>
          <style:tab-stop style:position="-3.752cm"/>
        </style:tab-stops>
      </style:paragraph-properties>
      <style:text-properties style:font-name="Calibri" fo:font-size="11pt" style:font-size-asian="11pt" style:font-name-complex="Calibri" style:font-size-complex="11pt"/>
    </style:style>
    <style:style style:name="P77" style:family="paragraph" style:parent-style-name="regolamento">
      <style:paragraph-properties fo:orphans="2" fo:widows="2">
        <style:tab-stops>
          <style:tab-stop style:position="-3.752cm"/>
        </style:tab-stops>
      </style:paragraph-properties>
      <style:text-properties style:font-name="Calibri" fo:font-size="11pt" style:font-size-asian="11pt" style:font-name-complex="Calibri" style:font-size-complex="11pt"/>
    </style:style>
    <style:style style:name="P78" style:family="paragraph" style:parent-style-name="regolamento">
      <style:paragraph-properties fo:orphans="2" fo:widows="2">
        <style:tab-stops>
          <style:tab-stop style:position="-3.752cm"/>
          <style:tab-stop style:position="1.249cm"/>
        </style:tab-stops>
      </style:paragraph-properties>
      <style:text-properties style:font-name="Calibri" fo:font-size="11pt" style:font-size-asian="11pt" style:font-name-complex="Calibri" style:font-size-complex="11pt"/>
    </style:style>
    <style:style style:name="P79" style:family="paragraph" style:parent-style-name="regolamento">
      <style:paragraph-properties fo:orphans="2" fo:widows="2">
        <style:tab-stops>
          <style:tab-stop style:position="-3.752cm"/>
        </style:tab-stops>
      </style:paragraph-properties>
    </style:style>
    <style:style style:name="P80" style:family="paragraph" style:parent-style-name="regolamento">
      <style:paragraph-properties fo:margin-left="1.251cm" fo:margin-right="0cm" fo:text-indent="-0.75cm" style:auto-text-indent="false">
        <style:tab-stops>
          <style:tab-stop style:position="-3.752cm"/>
        </style:tab-stops>
      </style:paragraph-properties>
    </style:style>
    <style:style style:name="P81" style:family="paragraph" style:parent-style-name="regolamento">
      <style:paragraph-properties fo:margin-left="1.27cm" fo:margin-right="0cm" fo:margin-top="0cm" fo:margin-bottom="0.212cm" fo:text-indent="-0.635cm" style:auto-text-indent="false"/>
    </style:style>
    <style:style style:name="P82" style:family="paragraph" style:parent-style-name="Normale_20__28_Web_29_">
      <style:paragraph-properties fo:margin-top="0cm" fo:margin-bottom="0.212cm" fo:text-align="justify" style:justify-single-word="false" fo:orphans="0" fo:widows="0"/>
      <style:text-properties style:font-name="Calibri" fo:font-size="11pt" style:font-size-asian="11pt" style:font-name-complex="Calibri" style:font-size-complex="11pt"/>
    </style:style>
    <style:style style:name="P83" style:family="paragraph" style:parent-style-name="Standard">
      <style:paragraph-properties fo:margin-left="0cm" fo:margin-right="0cm" fo:margin-top="0.071cm" fo:margin-bottom="0.071cm" fo:text-align="center" style:justify-single-word="false" fo:text-indent="9.252cm" style:auto-text-indent="false"/>
      <style:text-properties style:font-name="Calibri" fo:font-size="11pt" style:font-size-asian="11pt" style:font-name-complex="Calibri" style:font-size-complex="11pt"/>
    </style:style>
    <style:style style:name="P84" style:family="paragraph" style:parent-style-name="Normale_20__28_Web_29_">
      <style:paragraph-properties fo:margin-left="0.63cm" fo:margin-right="0cm" fo:margin-top="0.212cm" fo:margin-bottom="0.212cm" fo:orphans="0" fo:widows="0" fo:text-indent="1.91cm" style:auto-text-indent="false"/>
      <style:text-properties style:font-name="Calibri" fo:font-size="11pt" style:font-size-asian="11pt" style:font-name-complex="Calibri" style:font-size-complex="11pt"/>
    </style:style>
    <style:style style:name="P85" style:family="paragraph" style:parent-style-name="Standard" style:master-page-name="Standard">
      <style:paragraph-properties style:page-number="auto"/>
      <style:text-properties style:font-name="Calibri" fo:font-size="11pt" style:font-size-asian="11pt" style:font-name-complex="Calibri" style:font-size-complex="11pt"/>
    </style:style>
    <style:style style:name="P86" style:family="paragraph" style:parent-style-name="regolamento" style:list-style-name="WW8Num2">
      <style:paragraph-properties fo:margin-left="0.635cm" fo:margin-right="0cm" fo:margin-top="0cm" fo:margin-bottom="0.212cm" fo:orphans="2" fo:widows="2" fo:text-indent="-0.635cm" style:auto-text-indent="false">
        <style:tab-stops>
          <style:tab-stop style:position="-3.752cm"/>
          <style:tab-stop style:position="0.635cm"/>
        </style:tab-stops>
      </style:paragraph-properties>
      <style:text-properties style:font-name="Calibri" fo:font-size="11pt" style:font-size-asian="11pt" style:font-name-complex="Calibri" style:font-size-complex="11pt"/>
    </style:style>
    <style:style style:name="P87" style:family="paragraph" style:parent-style-name="regolamento" style:list-style-name="WW8Num1">
      <style:paragraph-properties fo:margin-top="0.212cm" fo:margin-bottom="0.212cm"/>
    </style:style>
    <style:style style:name="P88" style:family="paragraph">
      <style:paragraph-properties fo:text-align="start"/>
    </style:style>
    <style:style style:name="T1" style:family="text">
      <style:text-properties style:font-name="Tahoma" fo:font-size="10pt" style:font-size-asian="10pt" style:font-name-complex="Tahoma"/>
    </style:style>
    <style:style style:name="T2" style:family="text">
      <style:text-properties style:font-name="Calibri" fo:font-size="11pt" fo:font-weight="bold" style:font-size-asian="11pt" style:font-weight-asian="bold" style:font-name-complex="Calibri" style:font-size-complex="11pt"/>
    </style:style>
    <style:style style:name="T3" style:family="text">
      <style:text-properties style:font-name="Calibri" fo:font-size="11pt" fo:font-weight="bold" style:font-size-asian="11pt" style:font-weight-asian="bold" style:font-name-complex="Calibri" style:font-size-complex="11pt" style:font-weight-complex="bold"/>
    </style:style>
    <style:style style:name="T4" style:family="text">
      <style:text-properties style:font-name="Calibri" fo:font-size="11pt" style:font-size-asian="11pt"/>
    </style:style>
    <style:style style:name="T5" style:family="text">
      <style:text-properties style:font-name="Calibri" fo:font-size="11pt" style:font-size-asian="11pt" style:font-name-complex="Calibri" style:font-size-complex="11pt"/>
    </style:style>
    <style:style style:name="T6" style:family="text">
      <style:text-properties style:font-name="Calibri" fo:font-size="11pt" style:font-size-asian="11pt" style:font-name-complex="Calibri" style:font-size-complex="11pt" style:font-weight-complex="bold"/>
    </style:style>
    <style:style style:name="T7" style:family="text">
      <style:text-properties style:font-name="Calibri" fo:font-size="11pt" style:font-size-asian="11pt" style:font-size-complex="11pt"/>
    </style:style>
    <style:style style:name="T8" style:family="text">
      <style:text-properties style:font-name="Calibri" fo:font-size="11pt" style:font-size-asian="11pt" style:font-style-complex="italic"/>
    </style:style>
    <style:style style:name="T9" style:family="text">
      <style:text-properties style:font-name="Calibri" fo:font-size="11pt" style:font-size-asian="11pt" style:font-name-complex="Tahoma"/>
    </style:style>
    <style:style style:name="T10" style:family="text">
      <style:text-properties style:font-name="Calibri" fo:font-size="11pt" fo:font-style="italic" style:font-size-asian="11pt" style:font-style-asian="italic"/>
    </style:style>
    <style:style style:name="T11" style:family="text">
      <style:text-properties style:font-name="Calibri" fo:font-size="11pt" fo:font-style="italic" style:font-size-asian="11pt" style:font-style-asian="italic" style:font-name-complex="Calibri" style:font-style-complex="italic"/>
    </style:style>
    <style:style style:name="T12" style:family="text">
      <style:text-properties style:font-name="Calibri" fo:font-size="11pt" fo:font-style="italic" style:font-size-asian="11pt" style:font-style-asian="italic" style:font-name-complex="Calibri" style:font-size-complex="11pt" style:font-style-complex="italic"/>
    </style:style>
    <style:style style:name="T13" style:family="text">
      <style:text-properties style:font-name="Calibri" fo:font-size="11pt" fo:font-style="italic" style:font-size-asian="11pt" style:font-style-asian="italic" style:font-style-complex="italic"/>
    </style:style>
    <style:style style:name="T14" style:family="text">
      <style:text-properties style:font-name="Calibri" fo:font-size="11pt" fo:font-style="italic" style:text-underline-style="solid" style:text-underline-width="auto" style:text-underline-color="font-color" style:font-size-asian="11pt" style:font-style-asian="italic" style:font-name-complex="Calibri" style:font-style-complex="italic"/>
    </style:style>
    <style:style style:name="T15" style:family="text">
      <style:text-properties style:font-name="Calibri" fo:font-size="11pt" fo:language="it" fo:country="IT" style:font-size-asian="11pt" style:font-name-complex="Calibri" style:font-size-complex="11pt"/>
    </style:style>
    <style:style style:name="T16" style:family="text">
      <style:text-properties style:font-name="Calibri" fo:font-size="11pt" fo:letter-spacing="-0.007cm" style:font-size-asian="11pt" style:font-name-complex="Calibri" style:font-size-complex="11pt"/>
    </style:style>
    <style:style style:name="T17" style:family="text">
      <style:text-properties style:font-name="Calibri" fo:font-size="11pt" style:text-underline-style="solid" style:text-underline-width="auto" style:text-underline-color="font-color" fo:font-weight="bold" style:font-size-asian="11pt" style:font-weight-asian="bold" style:font-name-complex="Calibri" style:font-size-complex="11pt"/>
    </style:style>
    <style:style style:name="T18" style:family="text">
      <style:text-properties style:font-name="Calibri" fo:font-size="11pt" style:text-underline-style="solid" style:text-underline-width="auto" style:text-underline-color="font-color" fo:font-weight="bold" style:font-size-asian="11pt" style:font-weight-asian="bold" style:font-name-complex="Calibri" style:font-size-complex="11pt" style:font-weight-complex="bold"/>
    </style:style>
    <style:style style:name="T19" style:family="text">
      <style:text-properties style:font-name="Calibri" fo:font-size="11pt" style:font-name-asian="MS Mincho" style:font-size-asian="11pt" style:font-name-complex="Calibri" style:font-size-complex="11pt"/>
    </style:style>
    <style:style style:name="T20" style:family="text">
      <style:text-properties style:font-name="Calibri" fo:font-size="11pt" fo:letter-spacing="-0.014cm" fo:font-style="italic" style:font-size-asian="11pt" style:font-style-asian="italic" style:font-name-complex="Calibri" style:font-size-complex="11pt"/>
    </style:style>
    <style:style style:name="T21" style:family="text">
      <style:text-properties style:font-name="Calibri" fo:font-size="11pt" fo:letter-spacing="-0.014cm" style:font-size-asian="11pt" style:font-name-complex="Calibri" style:font-size-complex="11pt"/>
    </style:style>
    <style:style style:name="T22" style:family="text">
      <style:text-properties style:font-name="Calibri" fo:font-size="11pt" fo:background-color="#ffff00" style:font-size-asian="11pt" style:font-name-complex="Calibri" style:font-size-complex="11pt"/>
    </style:style>
    <style:style style:name="T23" style:family="text">
      <style:text-properties style:font-name="Calibri" fo:font-size="11pt" fo:background-color="transparent" style:font-size-asian="11pt" style:font-name-complex="Calibri" style:font-size-complex="11pt"/>
    </style:style>
    <style:style style:name="T24" style:family="text">
      <style:text-properties style:font-name="Calibri" fo:font-size="14pt" fo:font-weight="bold" style:font-size-asian="14pt" style:font-weight-asian="bold" style:font-size-complex="14pt" style:font-weight-complex="bold"/>
    </style:style>
    <style:style style:name="T25" style:family="text">
      <style:text-properties style:font-name="Calibri" fo:font-size="9pt" fo:font-style="italic" style:font-size-asian="9pt" style:font-style-asian="italic" style:font-name-complex="Calibri" style:font-size-complex="11pt" style:font-style-complex="italic"/>
    </style:style>
    <style:style style:name="T26" style:family="text">
      <style:text-properties fo:color="#ff0000" style:font-name="Calibri" fo:font-size="11pt" fo:font-style="italic" fo:font-weight="bold" style:font-size-asian="11pt" style:font-style-asian="italic" style:font-weight-asian="bold" style:font-name-complex="Calibri" style:font-size-complex="11pt"/>
    </style:style>
    <style:style style:name="T27" style:family="text">
      <style:text-properties style:text-position="super 58%" style:font-name="Calibri" fo:font-size="11pt" style:font-size-asian="11pt" style:font-name-complex="Calibri" style:font-size-complex="11pt"/>
    </style:style>
    <style:style style:name="T28" style:family="text">
      <style:text-properties style:text-position="super 58%" style:font-name="Calibri" fo:font-size="11pt" style:font-size-asian="11pt" style:font-name-complex="Calibri" style:font-size-complex="11pt" style:font-weight-complex="bold"/>
    </style:style>
    <style:style style:name="T29" style:family="text">
      <style:text-properties style:text-position="super 58%" style:font-name="Calibri" fo:font-size="11pt" fo:letter-spacing="-0.014cm" style:font-size-asian="11pt" style:font-name-complex="Calibri" style:font-size-complex="11pt"/>
    </style:style>
    <style:style style:name="T30" style:family="text">
      <style:text-properties style:text-position="0% 100%" style:font-name="Calibri" fo:font-size="11pt" fo:font-style="italic" style:font-size-asian="11pt" style:font-style-asian="italic"/>
    </style:style>
    <style:style style:name="T31" style:family="text">
      <style:text-properties style:text-position="0% 100%" style:font-name="Calibri" fo:font-size="11pt" fo:font-style="italic" style:font-size-asian="11pt" style:font-style-asian="italic" style:font-style-complex="italic"/>
    </style:style>
    <style:style style:name="T32" style:family="text">
      <style:text-properties style:font-name="Webdings" fo:font-size="11pt" style:font-size-asian="11pt" style:font-size-complex="11pt"/>
    </style:style>
    <style:style style:name="T33" style:family="text">
      <style:text-properties fo:background-color="#ffff00"/>
    </style:style>
    <style:style style:name="gr1" style:family="graphic">
      <style:graphic-properties style:vertical-pos="top" style:vertical-rel="baseline" style:horizontal-pos="from-left" style:horizontal-rel="paragraph" draw:wrap-influence-on-position="once-concurrent" style:flow-with-text="false"/>
    </style:style>
  </office:automatic-styles>
  <office:body>
    <office:text text:use-soft-page-breaks="true">
      <office:forms form:automatic-focus="false" form:apply-design-mode="false">
        <form:form form:name="WW-Standard" form:apply-filter="true" form:control-implementation="ooo:com.sun.star.form.component.Form" office:target-frame="" xlink:href="" xlink:type="simple">
          <form:checkbox form:name="Controllo2" form:control-implementation="ooo:com.sun.star.form.component.CheckBox" xml:id="control1" form:id="control1"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2" form:control-implementation="ooo:com.sun.star.form.component.CheckBox" xml:id="control2" form:id="control2"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2" form:control-implementation="ooo:com.sun.star.form.component.CheckBox" xml:id="control3" form:id="control3"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2" form:control-implementation="ooo:com.sun.star.form.component.CheckBox" xml:id="control4" form:id="control4"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39" form:control-implementation="ooo:com.sun.star.form.component.CheckBox" xml:id="control5" form:id="control5"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40" form:control-implementation="ooo:com.sun.star.form.component.CheckBox" xml:id="control6" form:id="control6"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43" form:control-implementation="ooo:com.sun.star.form.component.CheckBox" xml:id="control7" form:id="control7"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42" form:control-implementation="ooo:com.sun.star.form.component.CheckBox" xml:id="control8" form:id="control8"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6" form:control-implementation="ooo:com.sun.star.form.component.CheckBox" xml:id="control9" form:id="control9"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6" form:control-implementation="ooo:com.sun.star.form.component.CheckBox" xml:id="control10" form:id="control10"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6" form:control-implementation="ooo:com.sun.star.form.component.CheckBox" xml:id="control11" form:id="control11"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6" form:control-implementation="ooo:com.sun.star.form.component.CheckBox" xml:id="control12" form:id="control12"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6" form:control-implementation="ooo:com.sun.star.form.component.CheckBox" xml:id="control13" form:id="control13"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6" form:control-implementation="ooo:com.sun.star.form.component.CheckBox" xml:id="control14" form:id="control14"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6" form:control-implementation="ooo:com.sun.star.form.component.CheckBox" xml:id="control15" form:id="control15"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6" form:control-implementation="ooo:com.sun.star.form.component.CheckBox" xml:id="control16" form:id="control16"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6" form:control-implementation="ooo:com.sun.star.form.component.CheckBox" xml:id="control17" form:id="control17"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6" form:control-implementation="ooo:com.sun.star.form.component.CheckBox" xml:id="control18" form:id="control18"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6" form:control-implementation="ooo:com.sun.star.form.component.CheckBox" xml:id="control19" form:id="control19"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6" form:control-implementation="ooo:com.sun.star.form.component.CheckBox" xml:id="control20" form:id="control20"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6" form:control-implementation="ooo:com.sun.star.form.component.CheckBox" xml:id="control21" form:id="control21"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6" form:control-implementation="ooo:com.sun.star.form.component.CheckBox" xml:id="control22" form:id="control22"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6" form:control-implementation="ooo:com.sun.star.form.component.CheckBox" xml:id="control23" form:id="control23"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6" form:control-implementation="ooo:com.sun.star.form.component.CheckBox" xml:id="control24" form:id="control24"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6" form:control-implementation="ooo:com.sun.star.form.component.CheckBox" xml:id="control25" form:id="control25"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6" form:control-implementation="ooo:com.sun.star.form.component.CheckBox" xml:id="control26" form:id="control26"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6" form:control-implementation="ooo:com.sun.star.form.component.CheckBox" xml:id="control27" form:id="control27"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6" form:control-implementation="ooo:com.sun.star.form.component.CheckBox" xml:id="control28" form:id="control28"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6" form:control-implementation="ooo:com.sun.star.form.component.CheckBox" xml:id="control29" form:id="control29"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6" form:control-implementation="ooo:com.sun.star.form.component.CheckBox" xml:id="control30" form:id="control30"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6" form:control-implementation="ooo:com.sun.star.form.component.CheckBox" xml:id="control31" form:id="control31"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6" form:control-implementation="ooo:com.sun.star.form.component.CheckBox" xml:id="control32" form:id="control32"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6" form:control-implementation="ooo:com.sun.star.form.component.CheckBox" xml:id="control33" form:id="control33"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6" form:control-implementation="ooo:com.sun.star.form.component.CheckBox" xml:id="control34" form:id="control34"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6" form:control-implementation="ooo:com.sun.star.form.component.CheckBox" xml:id="control35" form:id="control35"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6" form:control-implementation="ooo:com.sun.star.form.component.CheckBox" xml:id="control36" form:id="control36"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6" form:control-implementation="ooo:com.sun.star.form.component.CheckBox" xml:id="control37" form:id="control37"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5" form:control-implementation="ooo:com.sun.star.form.component.CheckBox" xml:id="control38" form:id="control38"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6" form:control-implementation="ooo:com.sun.star.form.component.CheckBox" xml:id="control39" form:id="control39"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7" form:control-implementation="ooo:com.sun.star.form.component.CheckBox" xml:id="control40" form:id="control40"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9" form:control-implementation="ooo:com.sun.star.form.component.CheckBox" xml:id="control41" form:id="control41"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27" form:control-implementation="ooo:com.sun.star.form.component.CheckBox" xml:id="control42" form:id="control42"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28" form:control-implementation="ooo:com.sun.star.form.component.CheckBox" xml:id="control43" form:id="control43"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18" form:control-implementation="ooo:com.sun.star.form.component.CheckBox" xml:id="control44" form:id="control44"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18" form:control-implementation="ooo:com.sun.star.form.component.CheckBox" xml:id="control45" form:id="control45"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19" form:control-implementation="ooo:com.sun.star.form.component.CheckBox" xml:id="control46" form:id="control46"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19" form:control-implementation="ooo:com.sun.star.form.component.CheckBox" xml:id="control47" form:id="control47"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19" form:control-implementation="ooo:com.sun.star.form.component.CheckBox" xml:id="control48" form:id="control48"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19" form:control-implementation="ooo:com.sun.star.form.component.CheckBox" xml:id="control49" form:id="control49"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19" form:control-implementation="ooo:com.sun.star.form.component.CheckBox" xml:id="control50" form:id="control50"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19" form:control-implementation="ooo:com.sun.star.form.component.CheckBox" xml:id="control51" form:id="control51" form:image-position="center">
            <form:properties>
              <form:property form:property-name="DefaultControl" office:value-type="string" office:string-value="com.sun.star.form.control.CheckBox"/>
              <form:property form:property-name="SecondaryRefValue" office:value-type="string" office:string-value=""/>
            </form:properties>
          </form:checkbox>
          <form:checkbox form:name="Controllo24" form:control-implementation="ooo:com.sun.star.form.component.CheckBox" xml:id="control52" form:id="control52" form:image-position="center">
            <form:properties>
              <form:property form:property-name="DefaultControl" office:value-type="string" office:string-value="com.sun.star.form.control.CheckBox"/>
              <form:property form:property-name="SecondaryRefValue" office:value-type="string" office:string-value=""/>
            </form:properties>
          </form:checkbox>
        </form:form>
      </office:forms>
      <text:sequence-decls>
        <text:sequence-decl text:display-outline-level="0" text:name="Illustration"/>
        <text:sequence-decl text:display-outline-level="0" text:name="Table"/>
        <text:sequence-decl text:display-outline-level="0" text:name="Text"/>
        <text:sequence-decl text:display-outline-level="0" text:name="Drawing"/>
      </text:sequence-decls>
      <text:p text:style-name="P85"/>
      <text:p text:style-name="P16">Allegato D</text:p>
      <text:p text:style-name="P16">Dichiarazione cumulativa - Assenza cause di esclusione e requisiti di partecipazione – AVVALIMENTO</text:p>
      <text:p text:style-name="P16">(solo per ditta/impresa ausiliaria)</text:p>
      <text:p text:style-name="P2"/>
      <text:p text:style-name="P2"/>
      <table:table table:name="Tabella1" table:style-name="Tabella1">
        <table:table-column table:style-name="Tabella1.A"/>
        <table:table-row table:style-name="Tabella1.1">
          <table:table-cell table:style-name="Tabella1.A1" office:value-type="string">
            <text:p text:style-name="P11">Autocertificazioni e dichiarazioni dell’impresa ausiliaria</text:p>
          </table:table-cell>
        </table:table-row>
        <table:table-row table:style-name="Tabella1.1">
          <table:table-cell table:style-name="Tabella1.A1" office:value-type="string">
            <text:p text:style-name="P3">articolo 49, comma 2, lettere c), d) ed e), e comma 8, del decreto legislativo n. 163 del 2006</text:p>
          </table:table-cell>
        </table:table-row>
        <table:table-row table:style-name="Tabella1.1">
          <table:table-cell table:style-name="Tabella1.A3" office:value-type="string">
            <text:p text:style-name="P11">Stazione appaltante: COMUNE DI ARESE</text:p>
          </table:table-cell>
        </table:table-row>
        <table:table-row table:style-name="Tabella1.1">
          <table:table-cell table:style-name="Tabella1.A4" office:value-type="string">
            <text:p text:style-name="P17">
              <text:span text:style-name="T24">AFFIDAMENTO IN CONCESSIONE DEL SERVIZIO DI RISTORAZIONE SCOLASTICA E</text:span>
              <text:span text:style-name="T24"> ALTRI SERVIZI RISTORATIVI COMUNALI.</text:span>
            </text:p>
          </table:table-cell>
        </table:table-row>
      </table:table>
      <text:p text:style-name="P2"/>
      <text:p text:style-name="P2"/>
      <table:table table:name="Tabella2" table:style-name="Tabella2">
        <table:table-column table:style-name="Tabella2.A"/>
        <table:table-column table:style-name="Tabella2.B"/>
        <table:table-column table:style-name="Tabella2.C"/>
        <table:table-column table:style-name="Tabella2.D"/>
        <table:table-column table:style-name="Tabella2.E"/>
        <table:table-column table:style-name="Tabella2.F"/>
        <table:table-column table:style-name="Tabella2.D"/>
        <table:table-column table:style-name="Tabella2.H"/>
        <table:table-column table:style-name="Tabella2.I"/>
        <table:table-column table:style-name="Tabella2.J"/>
        <table:table-column table:style-name="Tabella2.K"/>
        <table:table-column table:style-name="Tabella2.L"/>
        <table:table-column table:style-name="Tabella2.M"/>
        <table:table-row table:style-name="Tabella2.1">
          <table:table-cell table:style-name="Tabella2.A1" table:number-columns-spanned="3" office:value-type="string">
            <text:p text:style-name="P28">il sottoscritto</text:p>
          </table:table-cell>
          <table:covered-table-cell/>
          <table:covered-table-cell/>
          <table:table-cell table:style-name="Tabella2.D1" table:number-columns-spanned="10" office:value-type="string">
            <text:p text:style-name="P22"/>
          </table:table-cell>
          <table:covered-table-cell/>
          <table:covered-table-cell/>
          <table:covered-table-cell/>
          <table:covered-table-cell/>
          <table:covered-table-cell/>
          <table:covered-table-cell/>
          <table:covered-table-cell/>
          <table:covered-table-cell/>
          <table:covered-table-cell/>
        </table:table-row>
        <table:table-row table:style-name="Tabella2.1">
          <table:table-cell table:style-name="Tabella2.A1" table:number-columns-spanned="2" office:value-type="string">
            <text:p text:style-name="P22">
              in qualità di 
              <text:s/>
            </text:p>
          </table:table-cell>
          <table:covered-table-cell/>
          <table:table-cell table:style-name="Tabella2.A1" table:number-columns-spanned="3" office:value-type="string">
            <text:p text:style-name="P21">
              <text:span text:style-name="T25">(titolare, legale rappresentante, procuratore, altro)</text:span>
              <text:span text:style-name="T27"> ( </text:span>
              <text:span text:style-name="Endnote_20_Symbol">
                <text:span text:style-name="T5">
                  <text:note text:id="ftn1" text:note-class="endnote">
                    <text:note-citation>1</text:note-citation>
                    <text:note-body>
                      <text:p text:style-name="P50">
                        <text:s/>
                        <text:tab/>
                        Indicare la carica o la qualifica del dichiarante.
                      </text:p>
                    </text:note-body>
                  </text:note>
                </text:span>
              </text:span>
              <text:span text:style-name="T27">)</text:span>
            </text:p>
          </table:table-cell>
          <table:covered-table-cell/>
          <table:covered-table-cell/>
          <table:table-cell table:style-name="Tabella2.D1" table:number-columns-spanned="8" office:value-type="string">
            <text:p text:style-name="P23"/>
          </table:table-cell>
          <table:covered-table-cell/>
          <table:covered-table-cell/>
          <table:covered-table-cell/>
          <table:covered-table-cell/>
          <table:covered-table-cell/>
          <table:covered-table-cell/>
          <table:covered-table-cell/>
        </table:table-row>
        <table:table-row table:style-name="Tabella2.1">
          <table:table-cell table:style-name="Tabella2.A1" table:number-columns-spanned="3" office:value-type="string">
            <text:p text:style-name="P22">dell’impresa</text:p>
          </table:table-cell>
          <table:covered-table-cell/>
          <table:covered-table-cell/>
          <table:table-cell table:style-name="Tabella2.D1" table:number-columns-spanned="10" office:value-type="string">
            <text:p text:style-name="P28"/>
          </table:table-cell>
          <table:covered-table-cell/>
          <table:covered-table-cell/>
          <table:covered-table-cell/>
          <table:covered-table-cell/>
          <table:covered-table-cell/>
          <table:covered-table-cell/>
          <table:covered-table-cell/>
          <table:covered-table-cell/>
          <table:covered-table-cell/>
        </table:table-row>
        <table:table-row table:style-name="Tabella2.1">
          <table:table-cell table:style-name="Tabella2.A1" office:value-type="string">
            <text:p text:style-name="P22">sede</text:p>
          </table:table-cell>
          <table:table-cell table:style-name="Tabella2.A1" table:number-columns-spanned="3" office:value-type="string">
            <text:p text:style-name="P13">
              (comune italiano
              <text:line-break/>
               o stato estero) 
              <text:s/>
            </text:p>
          </table:table-cell>
          <table:covered-table-cell/>
          <table:covered-table-cell/>
          <table:table-cell table:style-name="Tabella2.D1" table:number-columns-spanned="2" office:value-type="string">
            <text:p text:style-name="P22"/>
          </table:table-cell>
          <table:covered-table-cell/>
          <table:table-cell table:style-name="Tabella2.A1" table:number-columns-spanned="2" office:value-type="string">
            <text:p text:style-name="P23">Cap:</text:p>
          </table:table-cell>
          <table:covered-table-cell/>
          <table:table-cell table:style-name="Tabella2.D1" table:number-columns-spanned="3" office:value-type="string">
            <text:p text:style-name="P22"/>
          </table:table-cell>
          <table:covered-table-cell/>
          <table:covered-table-cell/>
          <table:table-cell table:style-name="Tabella2.A1" office:value-type="string">
            <text:p text:style-name="P23">
              Provincia 
              <text:s/>
            </text:p>
          </table:table-cell>
          <table:table-cell table:style-name="Tabella2.D1" office:value-type="string">
            <text:p text:style-name="P22"/>
          </table:table-cell>
        </table:table-row>
        <table:table-row table:style-name="Tabella2.1">
          <table:table-cell table:style-name="Tabella2.A1" table:number-columns-spanned="13" office:value-type="string">
            <text:p text:style-name="P12"/>
          </table:table-cell>
          <table:covered-table-cell/>
          <table:covered-table-cell/>
          <table:covered-table-cell/>
          <table:covered-table-cell/>
          <table:covered-table-cell/>
          <table:covered-table-cell/>
          <table:covered-table-cell/>
          <table:covered-table-cell/>
          <table:covered-table-cell/>
          <table:covered-table-cell/>
          <table:covered-table-cell/>
          <table:covered-table-cell/>
        </table:table-row>
        <table:table-row table:style-name="Tabella2.1">
          <table:table-cell table:style-name="Tabella2.A1" table:number-columns-spanned="3" office:value-type="string">
            <text:p text:style-name="P22">indirizzo</text:p>
          </table:table-cell>
          <table:covered-table-cell/>
          <table:covered-table-cell/>
          <table:table-cell table:style-name="Tabella2.D1" table:number-columns-spanned="4" office:value-type="string">
            <text:p text:style-name="P22"/>
          </table:table-cell>
          <table:covered-table-cell/>
          <table:covered-table-cell/>
          <table:covered-table-cell/>
          <table:table-cell table:style-name="Tabella2.A1" table:number-columns-spanned="3" office:value-type="string">
            <text:p text:style-name="P30">
              <text:span text:style-name="T15">Cod</text:span>
              <text:span text:style-name="T15">. fiscale:</text:span>
            </text:p>
          </table:table-cell>
          <table:covered-table-cell/>
          <table:covered-table-cell/>
          <table:table-cell table:style-name="Tabella2.K6" table:number-columns-spanned="3" office:value-type="string">
            <text:p text:style-name="P22"/>
          </table:table-cell>
          <table:covered-table-cell/>
          <table:covered-table-cell/>
        </table:table-row>
        <table:table-row table:style-name="Tabella2.1">
          <table:table-cell table:style-name="Tabella2.A1" table:number-columns-spanned="13" office:value-type="string">
            <text:p text:style-name="P12"/>
          </table:table-cell>
          <table:covered-table-cell/>
          <table:covered-table-cell/>
          <table:covered-table-cell/>
          <table:covered-table-cell/>
          <table:covered-table-cell/>
          <table:covered-table-cell/>
          <table:covered-table-cell/>
          <table:covered-table-cell/>
          <table:covered-table-cell/>
          <table:covered-table-cell/>
          <table:covered-table-cell/>
          <table:covered-table-cell/>
        </table:table-row>
        <table:table-row table:style-name="Tabella2.1">
          <table:table-cell table:style-name="Tabella2.A1" table:number-columns-spanned="9" office:value-type="string">
            <text:p text:style-name="P21">
              <text:span text:style-name="T5">
                PASSOE 
                <text:s/>
                assegnata dall’Autorità Nazionale Anticorruzione
              </text:span>
              <text:span text:style-name="T5">:</text:span>
            </text:p>
          </table:table-cell>
          <table:covered-table-cell/>
          <table:covered-table-cell/>
          <table:covered-table-cell/>
          <table:covered-table-cell/>
          <table:covered-table-cell/>
          <table:covered-table-cell/>
          <table:covered-table-cell/>
          <table:covered-table-cell/>
          <table:table-cell table:style-name="Tabella2.J8" table:number-columns-spanned="4" office:value-type="string">
            <text:p text:style-name="P22"/>
          </table:table-cell>
          <table:covered-table-cell/>
          <table:covered-table-cell/>
          <table:covered-table-cell/>
        </table:table-row>
      </table:table>
      <text:p text:style-name="P54">AUSILIARIA </text:p>
      <table:table table:name="Tabella3" table:style-name="Tabella3">
        <table:table-column table:style-name="Tabella3.A"/>
        <table:table-column table:style-name="Tabella3.B"/>
        <table:table-column table:style-name="Tabella3.C"/>
        <table:table-column table:style-name="Tabella3.D"/>
        <table:table-column table:style-name="Tabella3.E"/>
        <table:table-column table:style-name="Tabella3.F"/>
        <table:table-column table:style-name="Tabella3.G"/>
        <table:table-row table:style-name="Tabella3.1">
          <table:table-cell table:style-name="Tabella3.A1" table:number-columns-spanned="2" office:value-type="string">
            <text:p text:style-name="P28">dell’impresa:</text:p>
          </table:table-cell>
          <table:covered-table-cell/>
          <table:table-cell table:style-name="Tabella3.C1" table:number-columns-spanned="3" office:value-type="string">
            <text:p text:style-name="P35"/>
          </table:table-cell>
          <table:covered-table-cell/>
          <table:covered-table-cell/>
          <table:table-cell table:style-name="Tabella3.A1" office:value-type="string">
            <text:p text:style-name="P31">
              <text:span text:style-name="T15">Cod</text:span>
              <text:span text:style-name="T15">. fiscale:</text:span>
            </text:p>
          </table:table-cell>
          <table:table-cell table:style-name="Tabella3.G1" office:value-type="string">
            <text:p text:style-name="P35"/>
          </table:table-cell>
        </table:table-row>
        <table:table-row table:style-name="Tabella3.2">
          <table:table-cell table:style-name="Tabella3.A2" office:value-type="string">
            <text:p text:style-name="P22">
              <text:bookmark-start text:name="Controllo2"/>
              <draw:control text:anchor-type="as-char" draw:z-index="0" draw:style-name="gr1" draw:text-style-name="P88" svg:width="0.32cm" svg:height="0.32cm" draw:control="control1"/>
              <text:bookmark-end text:name="Controllo2"/>
            </text:p>
          </table:table-cell>
          <table:table-cell table:style-name="Tabella3.A2" table:number-columns-spanned="6" office:value-type="string">
            <text:p text:style-name="P35">- concorrente singolo;</text:p>
          </table:table-cell>
          <table:covered-table-cell/>
          <table:covered-table-cell/>
          <table:covered-table-cell/>
          <table:covered-table-cell/>
          <table:covered-table-cell/>
        </table:table-row>
        <table:table-row table:style-name="Tabella3.2">
          <table:table-cell table:style-name="Tabella3.A1" office:value-type="string">
            <text:p text:style-name="P22">
              <draw:control text:anchor-type="as-char" draw:z-index="1" draw:style-name="gr1" draw:text-style-name="P88" svg:width="0.32cm" svg:height="0.32cm" draw:control="control2"/>
            </text:p>
          </table:table-cell>
          <table:table-cell table:style-name="Tabella3.A1" table:number-columns-spanned="2" office:value-type="string">
            <text:p text:style-name="P36">
              <text:span text:style-name="T16">- </text:span>
              <text:span text:style-name="T5">mandatario, capogruppo di</text:span>
            </text:p>
          </table:table-cell>
          <table:covered-table-cell/>
          <table:table-cell table:style-name="Tabella3.A1" table:number-rows-spanned="2" office:value-type="string">
            <text:p text:style-name="P29">}</text:p>
          </table:table-cell>
          <table:table-cell table:style-name="Tabella3.A1" table:number-rows-spanned="2" table:number-columns-spanned="3" office:value-type="string">
            <text:p text:style-name="P6">raggruppamento temporaneo o consorzio ordinario di cui all’art. 34, comma 1, lettere d) o e), del decreto legislativo n. 163 del 2006;</text:p>
          </table:table-cell>
          <table:covered-table-cell/>
          <table:covered-table-cell/>
        </table:table-row>
        <table:table-row table:style-name="Tabella3.2">
          <table:table-cell table:style-name="Tabella3.A1" office:value-type="string">
            <text:p text:style-name="P22">
              <draw:control text:anchor-type="as-char" draw:z-index="2" draw:style-name="gr1" draw:text-style-name="P88" svg:width="0.32cm" svg:height="0.32cm" draw:control="control3"/>
            </text:p>
          </table:table-cell>
          <table:table-cell table:style-name="Tabella3.A1" table:number-columns-spanned="2" office:value-type="string">
            <text:p text:style-name="P35">- mandante in</text:p>
          </table:table-cell>
          <table:covered-table-cell/>
          <table:covered-table-cell/>
          <table:covered-table-cell/>
          <table:covered-table-cell/>
          <table:covered-table-cell/>
        </table:table-row>
        <table:table-row table:style-name="Tabella3.2">
          <table:table-cell table:style-name="Tabella3.A2" office:value-type="string">
            <text:p text:style-name="P22">
              <draw:control text:anchor-type="as-char" draw:z-index="3" draw:style-name="gr1" draw:text-style-name="P88" svg:width="0.32cm" svg:height="0.32cm" draw:control="control4"/>
            </text:p>
          </table:table-cell>
          <table:table-cell table:style-name="Tabella3.A2" table:number-columns-spanned="2" office:value-type="string">
            <text:p text:style-name="P35">- organo comune/mandatario di</text:p>
          </table:table-cell>
          <table:covered-table-cell/>
          <table:table-cell table:style-name="Tabella3.A1" office:value-type="string">
            <text:p text:style-name="P29">}</text:p>
          </table:table-cell>
          <table:table-cell table:style-name="Tabella3.A1" table:number-columns-spanned="3" office:value-type="string">
            <text:p text:style-name="P6">rete di imprese (in contratto di rete) di cui all’art. 34, comma 1, lettera e-bis), del decreto legislativo n. 163 del 2006; </text:p>
          </table:table-cell>
          <table:covered-table-cell/>
          <table:covered-table-cell/>
        </table:table-row>
      </table:table>
      <text:p text:style-name="P54">DICHIARA QUANTO SEGUE</text:p>
      <text:p text:style-name="P47">
        <text:span text:style-name="T5">
          1)
          <text:tab/>
          in sostituzione del certificato di iscrizione alla
        </text:span>
        <text:span text:style-name="T16"> Camera di Commercio, Industria, Artigianato e Agricoltura:</text:span>
      </text:p>
      <table:table table:name="Tabella4" table:style-name="Tabella4">
        <table:table-column table:style-name="Tabella4.A"/>
        <table:table-column table:style-name="Tabella4.B"/>
        <table:table-column table:style-name="Tabella4.C"/>
        <table:table-column table:style-name="Tabella4.D"/>
        <table:table-column table:style-name="Tabella4.E"/>
        <table:table-row table:style-name="Tabella4.1">
          <table:table-cell table:style-name="Tabella4.A1" table:number-columns-spanned="2" office:value-type="string">
            <text:p text:style-name="P22">provincia di iscrizione:</text:p>
          </table:table-cell>
          <table:covered-table-cell/>
          <table:table-cell table:style-name="Tabella4.C1" office:value-type="string">
            <text:p text:style-name="P22"/>
          </table:table-cell>
          <table:table-cell table:style-name="Tabella4.A1" office:value-type="string">
            <text:p text:style-name="P22">numero di iscrizione:</text:p>
          </table:table-cell>
          <table:table-cell table:style-name="Tabella4.E1" office:value-type="string">
            <text:p text:style-name="P22"/>
          </table:table-cell>
        </table:table-row>
        <table:table-row table:style-name="Tabella4.1">
          <table:table-cell table:style-name="Tabella4.A1" office:value-type="string">
            <text:p text:style-name="P22">attività:</text:p>
          </table:table-cell>
          <table:table-cell table:style-name="Tabella4.B2" table:number-columns-spanned="2" office:value-type="string">
            <text:p text:style-name="P22"/>
          </table:table-cell>
          <table:covered-table-cell/>
          <table:table-cell table:style-name="Tabella4.A1" office:value-type="string">
            <text:p text:style-name="P32">codice ATECO:</text:p>
          </table:table-cell>
          <table:table-cell table:style-name="Tabella4.B2" office:value-type="string">
            <text:p text:style-name="P22"/>
          </table:table-cell>
        </table:table-row>
      </table:table>
      <text:p text:style-name="P46"/>
      <text:p text:style-name="P46">(per le ditte individuali)</text:p>
      <table:table table:name="Tabella5" table:style-name="Tabella5">
        <table:table-column table:style-name="Tabella5.A"/>
        <table:table-column table:style-name="Tabella5.B"/>
        <table:table-column table:style-name="Tabella5.C"/>
        <table:table-column table:style-name="Tabella5.D"/>
        <table:table-column table:style-name="Tabella5.E"/>
        <table:table-column table:style-name="Tabella5.F"/>
        <table:table-column table:style-name="Tabella5.G"/>
        <table:table-row table:style-name="Tabella5.1">
          <table:table-cell table:style-name="Tabella5.A1" office:value-type="string">
            <text:p text:style-name="P33">
              <text:span text:style-name="T5">forma </text:span>
              <text:span text:style-name="T15">giuridica</text:span>
              <text:span text:style-name="T5"> </text:span>
              <text:span text:style-name="T15">impresa:</text:span>
            </text:p>
          </table:table-cell>
          <table:table-cell table:style-name="Tabella5.B1" table:number-columns-spanned="2" office:value-type="string">
            <text:p text:style-name="P22">ditta individuale</text:p>
          </table:table-cell>
          <table:covered-table-cell/>
          <table:table-cell table:style-name="Tabella5.A1" table:number-columns-spanned="3" office:value-type="string">
            <text:p text:style-name="P32">anno di iscrizione:</text:p>
          </table:table-cell>
          <table:covered-table-cell/>
          <table:covered-table-cell/>
          <table:table-cell table:style-name="Tabella5.G1" office:value-type="string">
            <text:p text:style-name="P22"/>
          </table:table-cell>
        </table:table-row>
        <table:table-row table:style-name="Tabella5.2">
          <table:table-cell table:style-name="Tabella5.B1" table:number-columns-spanned="7" office:value-type="string">
            <text:p text:style-name="P22">titolare, altri soggetti con potere di rappresentanza o potere contrattuale:</text:p>
          </table:table-cell>
          <table:covered-table-cell/>
          <table:covered-table-cell/>
          <table:covered-table-cell/>
          <table:covered-table-cell/>
          <table:covered-table-cell/>
          <table:covered-table-cell/>
        </table:table-row>
        <table:table-row table:style-name="Tabella5.3">
          <table:table-cell table:style-name="Tabella5.A3" table:number-columns-spanned="2" office:value-type="string">
            <text:p text:style-name="P7">Cognome e nome</text:p>
          </table:table-cell>
          <table:covered-table-cell/>
          <table:table-cell table:style-name="Tabella5.A3" table:number-columns-spanned="2" office:value-type="string">
            <text:p text:style-name="P7">codice fiscale</text:p>
          </table:table-cell>
          <table:covered-table-cell/>
          <table:table-cell table:style-name="Tabella5.E3" table:number-columns-spanned="3" office:value-type="string">
            <text:p text:style-name="P7">carica ricoperta </text:p>
          </table:table-cell>
          <table:covered-table-cell/>
          <table:covered-table-cell/>
        </table:table-row>
        <table:table-row table:style-name="Tabella5.1">
          <table:table-cell table:style-name="Tabella5.A4" table:number-columns-spanned="2" office:value-type="string">
            <text:p text:style-name="P22"/>
          </table:table-cell>
          <table:covered-table-cell/>
          <table:table-cell table:style-name="Tabella5.A4" table:number-columns-spanned="2" office:value-type="string">
            <text:p text:style-name="P22"/>
          </table:table-cell>
          <table:covered-table-cell/>
          <table:table-cell table:style-name="Tabella5.E4" table:number-columns-spanned="3" office:value-type="string">
            <text:p text:style-name="P22">titolare</text:p>
          </table:table-cell>
          <table:covered-table-cell/>
          <table:covered-table-cell/>
        </table:table-row>
        <table:table-row table:style-name="Tabella5.1">
          <table:table-cell table:style-name="Tabella5.A4" table:number-columns-spanned="2" office:value-type="string">
            <text:p text:style-name="P22"/>
          </table:table-cell>
          <table:covered-table-cell/>
          <table:table-cell table:style-name="Tabella5.A4" table:number-columns-spanned="2" office:value-type="string">
            <text:p text:style-name="P22"/>
          </table:table-cell>
          <table:covered-table-cell/>
          <table:table-cell table:style-name="Tabella5.E4" table:number-columns-spanned="3" office:value-type="string">
            <text:p text:style-name="P22"/>
          </table:table-cell>
          <table:covered-table-cell/>
          <table:covered-table-cell/>
        </table:table-row>
        <table:table-row table:style-name="Tabella5.1">
          <table:table-cell table:style-name="Tabella5.A4" table:number-columns-spanned="2" office:value-type="string">
            <text:p text:style-name="P22"/>
          </table:table-cell>
          <table:covered-table-cell/>
          <table:table-cell table:style-name="Tabella5.A4" table:number-columns-spanned="2" office:value-type="string">
            <text:p text:style-name="P22"/>
          </table:table-cell>
          <table:covered-table-cell/>
          <table:table-cell table:style-name="Tabella5.E4" table:number-columns-spanned="3" office:value-type="string">
            <text:p text:style-name="P22"/>
          </table:table-cell>
          <table:covered-table-cell/>
          <table:covered-table-cell/>
        </table:table-row>
        <text:soft-page-break/>
        <table:table-row table:style-name="Tabella5.1">
          <table:table-cell table:style-name="Tabella5.A1" table:number-columns-spanned="7" office:value-type="string">
            <text:p text:style-name="P26">(per tutte le società e i consorzi)</text:p>
          </table:table-cell>
          <table:covered-table-cell/>
          <table:covered-table-cell/>
          <table:covered-table-cell/>
          <table:covered-table-cell/>
          <table:covered-table-cell/>
          <table:covered-table-cell/>
        </table:table-row>
        <table:table-row table:style-name="Tabella5.1">
          <table:table-cell table:style-name="Tabella5.A1" office:value-type="string">
            <text:p text:style-name="P34">
              <text:span text:style-name="T5">forma </text:span>
              <text:span text:style-name="T15">giuridica societaria:</text:span>
            </text:p>
          </table:table-cell>
          <table:table-cell table:style-name="Tabella5.B1" table:number-columns-spanned="2" office:value-type="string">
            <text:p text:style-name="P22"/>
          </table:table-cell>
          <table:covered-table-cell/>
          <table:table-cell table:style-name="Tabella5.A1" table:number-columns-spanned="3" office:value-type="string">
            <text:p text:style-name="P32">anno di iscrizione:</text:p>
          </table:table-cell>
          <table:covered-table-cell/>
          <table:covered-table-cell/>
          <table:table-cell table:style-name="Tabella5.G1" office:value-type="string">
            <text:p text:style-name="P22"/>
          </table:table-cell>
        </table:table-row>
        <table:table-row table:style-name="Tabella5.1">
          <table:table-cell table:style-name="Tabella5.A1" office:value-type="string">
            <text:p text:style-name="P32">capitale sociale:</text:p>
          </table:table-cell>
          <table:table-cell table:style-name="Tabella5.B1" table:number-columns-spanned="2" office:value-type="string">
            <text:p text:style-name="P22"/>
          </table:table-cell>
          <table:covered-table-cell/>
          <table:table-cell table:style-name="Tabella5.A1" table:number-columns-spanned="3" office:value-type="string">
            <text:p text:style-name="P33">
              <text:span text:style-name="T15">durata</text:span>
              <text:span text:style-name="T5"> </text:span>
              <text:span text:style-name="T15">della</text:span>
              <text:span text:style-name="T5"> </text:span>
              <text:span text:style-name="T15">società</text:span>
              <text:span text:style-name="T5">:</text:span>
            </text:p>
          </table:table-cell>
          <table:covered-table-cell/>
          <table:covered-table-cell/>
          <table:table-cell table:style-name="Tabella5.B1" office:value-type="string">
            <text:p text:style-name="P22"/>
          </table:table-cell>
        </table:table-row>
        <table:table-row table:style-name="Tabella5.2">
          <table:table-cell table:style-name="Tabella5.B1" table:number-columns-spanned="7" office:value-type="string">
            <text:p text:style-name="P27">
              <text:span text:style-name="T5">soci </text:span>
              <text:span text:style-name="T27">(</text:span>
              <text:span text:style-name="Endnote_20_Symbol">
                <text:span text:style-name="T5">
                  <text:note text:id="ftn2" text:note-class="endnote">
                    <text:note-citation>2</text:note-citation>
                    <text:note-body>
                      <text:p text:style-name="P53">
                        <text:s/>
                        <text:tab/>
                        Soci nelle società in nome collettivo, soci accomandatari per le società in accomandita semplice.
                      </text:p>
                    </text:note-body>
                  </text:note>
                </text:span>
              </text:span>
              <text:span text:style-name="T27">)</text:span>
              <text:span text:style-name="T5">, rappresentanti legali, consiglieri delegati, amministratori e altri soggetti con potere di rappresentanza o potere contrattuale, procuratori con potere contrattuale:</text:span>
            </text:p>
          </table:table-cell>
          <table:covered-table-cell/>
          <table:covered-table-cell/>
          <table:covered-table-cell/>
          <table:covered-table-cell/>
          <table:covered-table-cell/>
          <table:covered-table-cell/>
        </table:table-row>
        <table:table-row table:style-name="Tabella5.3">
          <table:table-cell table:style-name="Tabella5.A3" table:number-columns-spanned="2" office:value-type="string">
            <text:p text:style-name="P7">Cognome e nome</text:p>
          </table:table-cell>
          <table:covered-table-cell/>
          <table:table-cell table:style-name="Tabella5.A3" table:number-columns-spanned="3" office:value-type="string">
            <text:p text:style-name="P7">codice fiscale</text:p>
          </table:table-cell>
          <table:covered-table-cell/>
          <table:covered-table-cell/>
          <table:table-cell table:style-name="Tabella5.E3" table:number-columns-spanned="2" office:value-type="string">
            <text:p text:style-name="P7">carica ricoperta </text:p>
          </table:table-cell>
          <table:covered-table-cell/>
        </table:table-row>
        <table:table-row table:style-name="Tabella5.1">
          <table:table-cell table:style-name="Tabella5.A4" table:number-columns-spanned="2" office:value-type="string">
            <text:p text:style-name="P22"/>
          </table:table-cell>
          <table:covered-table-cell/>
          <table:table-cell table:style-name="Tabella5.A4" table:number-columns-spanned="3" office:value-type="string">
            <text:p text:style-name="P22"/>
          </table:table-cell>
          <table:covered-table-cell/>
          <table:covered-table-cell/>
          <table:table-cell table:style-name="Tabella5.E4" table:number-columns-spanned="2" office:value-type="string">
            <text:p text:style-name="P24"/>
          </table:table-cell>
          <table:covered-table-cell/>
        </table:table-row>
        <table:table-row table:style-name="Tabella5.1">
          <table:table-cell table:style-name="Tabella5.A4" table:number-columns-spanned="2" office:value-type="string">
            <text:p text:style-name="P22"/>
          </table:table-cell>
          <table:covered-table-cell/>
          <table:table-cell table:style-name="Tabella5.A4" table:number-columns-spanned="3" office:value-type="string">
            <text:p text:style-name="P22"/>
          </table:table-cell>
          <table:covered-table-cell/>
          <table:covered-table-cell/>
          <table:table-cell table:style-name="Tabella5.E4" table:number-columns-spanned="2" office:value-type="string">
            <text:p text:style-name="P24"/>
          </table:table-cell>
          <table:covered-table-cell/>
        </table:table-row>
        <table:table-row table:style-name="Tabella5.1">
          <table:table-cell table:style-name="Tabella5.A4" table:number-columns-spanned="2" office:value-type="string">
            <text:p text:style-name="P22"/>
          </table:table-cell>
          <table:covered-table-cell/>
          <table:table-cell table:style-name="Tabella5.A4" table:number-columns-spanned="3" office:value-type="string">
            <text:p text:style-name="P22"/>
          </table:table-cell>
          <table:covered-table-cell/>
          <table:covered-table-cell/>
          <table:table-cell table:style-name="Tabella5.E4" table:number-columns-spanned="2" office:value-type="string">
            <text:p text:style-name="P24"/>
          </table:table-cell>
          <table:covered-table-cell/>
        </table:table-row>
        <table:table-row table:style-name="Tabella5.1">
          <table:table-cell table:style-name="Tabella5.A4" table:number-columns-spanned="2" office:value-type="string">
            <text:p text:style-name="P22"/>
          </table:table-cell>
          <table:covered-table-cell/>
          <table:table-cell table:style-name="Tabella5.A4" table:number-columns-spanned="3" office:value-type="string">
            <text:p text:style-name="P22"/>
          </table:table-cell>
          <table:covered-table-cell/>
          <table:covered-table-cell/>
          <table:table-cell table:style-name="Tabella5.E4" table:number-columns-spanned="2" office:value-type="string">
            <text:p text:style-name="P24"/>
          </table:table-cell>
          <table:covered-table-cell/>
        </table:table-row>
        <table:table-row table:style-name="Tabella5.1">
          <table:table-cell table:style-name="Tabella5.A4" table:number-columns-spanned="2" office:value-type="string">
            <text:p text:style-name="P22"/>
          </table:table-cell>
          <table:covered-table-cell/>
          <table:table-cell table:style-name="Tabella5.A4" table:number-columns-spanned="3" office:value-type="string">
            <text:p text:style-name="P22"/>
          </table:table-cell>
          <table:covered-table-cell/>
          <table:covered-table-cell/>
          <table:table-cell table:style-name="Tabella5.E4" table:number-columns-spanned="2" office:value-type="string">
            <text:p text:style-name="P24"/>
          </table:table-cell>
          <table:covered-table-cell/>
        </table:table-row>
        <table:table-row table:style-name="Tabella5.1">
          <table:table-cell table:style-name="Tabella5.A4" table:number-columns-spanned="2" office:value-type="string">
            <text:p text:style-name="P22"/>
          </table:table-cell>
          <table:covered-table-cell/>
          <table:table-cell table:style-name="Tabella5.A4" table:number-columns-spanned="3" office:value-type="string">
            <text:p text:style-name="P22"/>
          </table:table-cell>
          <table:covered-table-cell/>
          <table:covered-table-cell/>
          <table:table-cell table:style-name="Tabella5.E4" table:number-columns-spanned="2" office:value-type="string">
            <text:p text:style-name="P24"/>
          </table:table-cell>
          <table:covered-table-cell/>
        </table:table-row>
        <table:table-row table:style-name="Tabella5.1">
          <table:table-cell table:style-name="Tabella5.A4" table:number-columns-spanned="2" office:value-type="string">
            <text:p text:style-name="P22"/>
          </table:table-cell>
          <table:covered-table-cell/>
          <table:table-cell table:style-name="Tabella5.A4" table:number-columns-spanned="3" office:value-type="string">
            <text:p text:style-name="P22"/>
          </table:table-cell>
          <table:covered-table-cell/>
          <table:covered-table-cell/>
          <table:table-cell table:style-name="Tabella5.E4" table:number-columns-spanned="2" office:value-type="string">
            <text:p text:style-name="P24"/>
          </table:table-cell>
          <table:covered-table-cell/>
        </table:table-row>
        <table:table-row table:style-name="Tabella5.2">
          <table:table-cell table:style-name="Tabella5.B1" table:number-columns-spanned="7" office:value-type="string">
            <text:p text:style-name="P26">(inoltre, per le società e i consorzi con meno di quattro soci)</text:p>
          </table:table-cell>
          <table:covered-table-cell/>
          <table:covered-table-cell/>
          <table:covered-table-cell/>
          <table:covered-table-cell/>
          <table:covered-table-cell/>
          <table:covered-table-cell/>
        </table:table-row>
        <table:table-row table:style-name="Tabella5.3">
          <table:table-cell table:style-name="Tabella5.A3" table:number-columns-spanned="2" office:value-type="string">
            <text:p text:style-name="P7">Cognome e nome (persona fisica)</text:p>
          </table:table-cell>
          <table:covered-table-cell/>
          <table:table-cell table:style-name="Tabella5.A3" table:number-columns-spanned="3" office:value-type="string">
            <text:p text:style-name="P7">codice fiscale (persona fisica)</text:p>
          </table:table-cell>
          <table:covered-table-cell/>
          <table:covered-table-cell/>
          <table:table-cell table:style-name="Tabella5.E3" table:number-columns-spanned="2" office:value-type="string">
            <text:p text:style-name="P7">tipo di diritto</text:p>
          </table:table-cell>
          <table:covered-table-cell/>
        </table:table-row>
        <table:table-row table:style-name="Tabella5.1">
          <table:table-cell table:style-name="Tabella5.A4" table:number-rows-spanned="2" table:number-columns-spanned="2" office:value-type="string">
            <text:p text:style-name="P22"/>
          </table:table-cell>
          <table:covered-table-cell/>
          <table:table-cell table:style-name="Tabella5.A4" table:number-rows-spanned="2" table:number-columns-spanned="3" office:value-type="string">
            <text:p text:style-name="P22"/>
          </table:table-cell>
          <table:covered-table-cell/>
          <table:covered-table-cell/>
          <table:table-cell table:style-name="Tabella5.F21" table:number-columns-spanned="2" office:value-type="string">
            <text:p text:style-name="P21">
              <text:bookmark-start text:name="Controllo39"/>
              <text:span text:style-name="T5">
                <draw:control text:anchor-type="as-char" draw:z-index="4" draw:style-name="gr1" draw:text-style-name="P88" svg:width="0.32cm" svg:height="0.32cm" draw:control="control5"/>
              </text:span>
              <text:bookmark-end text:name="Controllo39"/>
              <text:span text:style-name="T5"> - Socio unico</text:span>
            </text:p>
          </table:table-cell>
          <table:covered-table-cell/>
        </table:table-row>
        <table:table-row table:style-name="Tabella5.1">
          <table:covered-table-cell/>
          <table:covered-table-cell/>
          <table:covered-table-cell/>
          <table:covered-table-cell/>
          <table:covered-table-cell/>
          <table:table-cell table:style-name="Tabella5.F22" table:number-columns-spanned="2" office:value-type="string">
            <text:p text:style-name="P21">
              <text:bookmark-start text:name="Controllo40"/>
              <text:span text:style-name="T5">
                <draw:control text:anchor-type="as-char" draw:z-index="5" draw:style-name="gr1" draw:text-style-name="P88" svg:width="0.32cm" svg:height="0.32cm" draw:control="control6"/>
              </text:span>
              <text:bookmark-end text:name="Controllo40"/>
              <text:span text:style-name="T5"> - Socio di maggioranza</text:span>
            </text:p>
          </table:table-cell>
          <table:covered-table-cell/>
        </table:table-row>
        <table:table-row table:style-name="Tabella5.2">
          <table:table-cell table:style-name="Tabella5.A1" table:number-columns-spanned="7" office:value-type="string">
            <text:p text:style-name="P21">
              <text:span text:style-name="T26">(in</text:span>
              <text:span text:style-name="T26"> ogni caso)</text:span>
            </text:p>
          </table:table-cell>
          <table:covered-table-cell/>
          <table:covered-table-cell/>
          <table:covered-table-cell/>
          <table:covered-table-cell/>
          <table:covered-table-cell/>
          <table:covered-table-cell/>
        </table:table-row>
        <table:table-row table:style-name="Tabella5.1">
          <table:table-cell table:style-name="Tabella5.A1" table:number-columns-spanned="7" office:value-type="string">
            <text:p text:style-name="P57">dichiara altresì di </text:p>
            <text:p text:style-name="P56">
              <text:span text:style-name="T5">
                <draw:control text:anchor-type="as-char" draw:z-index="6" draw:style-name="gr1" draw:text-style-name="P88" svg:width="0.32cm" svg:height="0.32cm" draw:control="control7"/>
              </text:span>
              <text:span text:style-name="T5">- essere </text:span>
            </text:p>
            <text:p text:style-name="P56">
              <text:span text:style-name="T5">
                <draw:control text:anchor-type="as-char" draw:z-index="7" draw:style-name="gr1" draw:text-style-name="P88" svg:width="0.32cm" svg:height="0.32cm" draw:control="control8"/>
              </text:span>
              <text:span text:style-name="T5">- non essere </text:span>
            </text:p>
            <text:p text:style-name="P56">
              <text:span text:style-name="T5">
                una micro, piccola o media impresa, 
                <text:s/>
                come definita dall’articolo 2 dell’allegato alla Raccomandazione della 
                <text:s/>
                Commissione europea 2003/361/CE del 6 maggio 2003 (G.U.U.E. n. L 124 del 20 maggio 2003); 
              </text:span>
              <text:span text:style-name="T6">(</text:span>
              <text:span text:style-name="T28">
                <text:note text:id="ftn3" text:note-class="endnote">
                  <text:note-citation>3</text:note-citation>
                  <text:note-body>
                    <text:p text:style-name="P51">
                      <text:s/>
                      <text:tab/>
                      Sono considerate micro, piccole o medie quelle che rispondo alle seguenti due condizioni: effettivi ( 
                      <text:line-break/>
                      unità lavorative-anno) inferiori a 250 e fatturato annuo inferiore a 50 milioni di euro o totale di bilancio inferiore a 43 milioni di euro.
                    </text:p>
                  </text:note-body>
                </text:note>
              </text:span>
              <text:span text:style-name="T6">)</text:span>
            </text:p>
          </table:table-cell>
          <table:covered-table-cell/>
          <table:covered-table-cell/>
          <table:covered-table-cell/>
          <table:covered-table-cell/>
          <table:covered-table-cell/>
          <table:covered-table-cell/>
        </table:table-row>
      </table:table>
      <text:p text:style-name="P48"/>
      <text:p text:style-name="P48">
        2)
        <text:tab/>
        ai sensi dell’articolo 38, commi 1 e 2, del decreto legislativo n. 163 del 2006, l’inesistenza delle cause di esclusione dalla partecipazione alle procedure di affidamento degli appalti pubblici e, in particolare:
      </text:p>
      <text:p text:style-name="P66">
        a)
        <text:tab/>
        di non trovarsi in stato di fallimento, liquidazione coatta, concordato preventivo o procedimento in corso per la dichiarazione di una di tali situazioni;
      </text:p>
      <text:p text:style-name="P66">
        b)
        <text:tab/>
        che:
      </text:p>
      <table:table table:name="Tabella6" table:style-name="Tabella6">
        <table:table-column table:style-name="Tabella6.A"/>
        <table:table-column table:style-name="Tabella6.B"/>
        <table:table-column table:style-name="Tabella6.C"/>
        <table:table-row table:style-name="Tabella6.1">
          <table:table-cell table:style-name="Tabella6.A1" office:value-type="string">
            <text:p text:style-name="P68">b.1)</text:p>
          </table:table-cell>
          <table:table-cell table:style-name="Tabella6.B1" table:number-columns-spanned="2" office:value-type="string">
            <text:p text:style-name="P70">nei propri confronti non è pendente alcun procedimento per l'applicazione di una delle misure di prevenzione o di una delle cause ostative di cui rispettivamente all'articolo 6 o all’articolo 67 del decreto legislativo 6 settembre 2011, n. 159;</text:p>
          </table:table-cell>
          <table:covered-table-cell/>
        </table:table-row>
        <table:table-row table:style-name="Tabella6.2">
          <table:table-cell table:style-name="Tabella6.A1" office:value-type="string">
            <text:p text:style-name="P68">b.2)</text:p>
          </table:table-cell>
          <table:table-cell table:style-name="Tabella6.B2" table:number-columns-spanned="2" office:value-type="string">
            <text:p text:style-name="P70">nei confronti di tutti gli altri rappresentanti legali, soggetti con potere di rappresentanza o potere contrattuale, direttori tecnici e soci, elencati al precedente numero 1) e al successivo numero 6) della presente dichiarazione:</text:p>
          </table:table-cell>
          <table:covered-table-cell/>
        </table:table-row>
        <table:table-row table:style-name="Tabella6.1">
          <table:table-cell table:style-name="Tabella6.A1" office:value-type="string">
            <text:p text:style-name="P73">
              <text:span text:style-name="T27">(</text:span>
              <text:span text:style-name="Endnote_20_Symbol">
                <text:span text:style-name="T5">
                  <text:note text:id="ftn4" text:note-class="endnote">
                    <text:note-citation>4</text:note-citation>
                    <text:note-body>
                      <text:p text:style-name="P53">
                        <text:s/>
                        <text:tab/>
                        Selezionare con attenzione solo una delle due opzioni; qualora sia selezionata la seconda opzione, allegare la dichiarazione soggettiva autonoma ex allegato “B”, come segue: “B.1” per i soggetti che non hanno avuto misure di prevenzione, “B.2” per i soggetti che hanno avuto misure di prevenzione.
                      </text:p>
                    </text:note-body>
                  </text:note>
                </text:span>
              </text:span>
              <text:span text:style-name="T27">)</text:span>
            </text:p>
          </table:table-cell>
          <table:table-cell table:style-name="Tabella6.B2" office:value-type="string">
            <text:p text:style-name="P39">
              <draw:control text:anchor-type="as-char" draw:z-index="8" draw:style-name="gr1" draw:text-style-name="P88" svg:width="0.32cm" svg:height="0.32cm" draw:control="control9"/>
            </text:p>
          </table:table-cell>
          <table:table-cell table:style-name="Tabella6.B1" office:value-type="string">
            <text:p text:style-name="P39">
              -
              <text:tab/>
              della cui situazione giuridica dichiara di essere a conoscenza ai sensi dell’articolo 47, comma 2, del d.P.R. n. 445 del 2000, assumendone le relative responsabilità, non è pendente alcun procedimento per l'applicazione di una delle misure di prevenzione o di una delle cause ostative di cui rispettivamente all'articolo 6 e all’articolo 67 del decreto legislativo 6 settembre 2011, n. 159;
            </text:p>
          </table:table-cell>
        </table:table-row>
        <table:table-row table:style-name="Tabella6.1">
          <table:table-cell table:style-name="Tabella6.A1" office:value-type="string">
            <text:p text:style-name="P68"/>
          </table:table-cell>
          <table:table-cell table:style-name="Tabella6.B2" office:value-type="string">
            <text:p text:style-name="P39">
              <draw:control text:anchor-type="as-char" draw:z-index="9" draw:style-name="gr1" draw:text-style-name="P88" svg:width="0.32cm" svg:height="0.32cm" draw:control="control10"/>
            </text:p>
          </table:table-cell>
          <table:table-cell table:style-name="Tabella6.B1" office:value-type="string">
            <text:p text:style-name="P37">
              <text:span text:style-name="T5">
                -
                <text:tab/>
                la situazione giuridica relativa all’assenza delle misure di prevenzione o delle cause ostative di cui rispettivamente all'articolo 6 e all’articolo 67 del decreto legislativo 6 settembre 2011, n. 159, è dichiarata singolarmente dagli stessi soggetti in allegato alla presente dichiarazione; 
              </text:span>
              <text:span text:style-name="T27">(</text:span>
              <text:span text:style-name="Endnote_20_Symbol">
                <text:span text:style-name="T5">
                  <text:note text:id="ftn5" text:note-class="endnote">
                    <text:note-citation>5</text:note-citation>
                    <text:note-body>
                      <text:p text:style-name="P53">
                        <text:s/>
                        <text:tab/>
                        In questo caso allegare la dichiarazione soggettiva autonoma ex allegato “B”, come segue: “B.1” per i soggetti che non hanno avuto sanzioni penali, “B.2” per i soggetti che hanno avuto sanzioni penali.
                      </text:p>
                    </text:note-body>
                  </text:note>
                </text:span>
              </text:span>
              <text:span text:style-name="T27">)</text:span>
            </text:p>
          </table:table-cell>
        </table:table-row>
      </table:table>
      <text:p text:style-name="P66"/>
      <text:p text:style-name="P66">
        <text:soft-page-break/>
        c)
        <text:tab/>
        che:
      </text:p>
      <table:table table:name="Tabella7" table:style-name="Tabella7">
        <table:table-column table:style-name="Tabella7.A"/>
        <table:table-column table:style-name="Tabella7.B"/>
        <table:table-column table:style-name="Tabella7.C"/>
        <table:table-column table:style-name="Tabella7.D"/>
        <table:table-row table:style-name="Tabella7.1">
          <table:table-cell table:style-name="Tabella7.A1" office:value-type="string">
            <text:p text:style-name="P68">c.1)</text:p>
          </table:table-cell>
          <table:table-cell table:style-name="Tabella7.B1" table:number-columns-spanned="3" office:value-type="string">
            <text:p text:style-name="P37">
              <text:span text:style-name="T5">nei propri confronti: </text:span>
              <text:span text:style-name="T27">(</text:span>
              <text:span text:style-name="Endnote_20_Symbol">
                <text:span text:style-name="T5">
                  <text:note text:id="ftn6" text:note-class="endnote">
                    <text:note-citation>6</text:note-citation>
                    <text:note-body>
                      <text:p text:style-name="P49">
                        <text:span text:style-name="Endnote_20_Symbol">
                          <text:span text:style-name="T4">
                            <text:s/>
                            <text:tab/>
                          </text:span>
                        </text:span>
                        <text:span text:style-name="Endnote_20_Symbol">
                          <text:span text:style-name="T30">Ai fini della dichiarazione (e</text:span>
                        </text:span>
                        <text:span text:style-name="T10"> per </text:span>
                        <text:span text:style-name="Endnote_20_Symbol">
                          <text:span text:style-name="T30">non incorrere nell’esclusione per falsa dichiarazione) si devono </text:span>
                        </text:span>
                        <text:span text:style-name="T10">dichiarare</text:span>
                        <text:span text:style-name="Endnote_20_Symbol">
                          <text:span text:style-name="T30">
                             tutte le sentenze e tutti i decreti penali di condanna passati in giudicato nonché le sentenze di applicazione della pena su richiesta 
                            <text:s/>
                            ai sensi dell’art. 444 del 
                          </text:span>
                        </text:span>
                        <text:span text:style-name="T10">c.p.p.</text:span>
                        <text:span text:style-name="Endnote_20_Symbol">
                          <text:span text:style-name="T30"> (“patteggiamenti”), </text:span>
                        </text:span>
                        <text:span text:style-name="T10">compresi i</text:span>
                        <text:span text:style-name="Endnote_20_Symbol">
                          <text:span text:style-name="T30"> casi in cui siano stati concessi i benefici della “sospensione della pena” e/o della “non menzione” ai sensi dell’art. 175 </text:span>
                        </text:span>
                        <text:span text:style-name="T10">c.p.; quin</text:span>
                        <text:span text:style-name="Endnote_20_Symbol">
                          <text:span text:style-name="T30">di non solo le condanne che a giudizio del concorrente poss</text:span>
                        </text:span>
                        <text:span text:style-name="T10">o</text:span>
                        <text:span text:style-name="Endnote_20_Symbol">
                          <text:span text:style-name="T30">no considerarsi “reati gravi che incidono sulla moralità professionale”, perché tale valutazione spetta esclusivamente alla stazione appaltante</text:span>
                        </text:span>
                        <text:span text:style-name="T10">, </text:span>
                        <text:span text:style-name="Endnote_20_Symbol">
                          <text:span text:style-name="T30">t</text:span>
                        </text:span>
                        <text:span text:style-name="T10">itolare </text:span>
                        <text:span text:style-name="Endnote_20_Symbol">
                          <text:span text:style-name="T30">
                            <text:s/>
                            del
                          </text:span>
                        </text:span>
                        <text:span text:style-name="T10"> proprio appr</text:span>
                        <text:span text:style-name="Endnote_20_Symbol">
                          <text:span text:style-name="T30">ezzamento circa</text:span>
                        </text:span>
                        <text:span text:style-name="T10"> </text:span>
                        <text:span text:style-name="Endnote_20_Symbol">
                          <text:span text:style-name="T30">l’attinenza dei reati stessi con la sfera della “moralità professionale”. Si fa presente</text:span>
                        </text:span>
                        <text:span text:style-name="T10"> anche </text:span>
                        <text:span text:style-name="Endnote_20_Symbol">
                          <text:span text:style-name="T30">che</text:span>
                        </text:span>
                        <text:span text:style-name="T10"> </text:span>
                        <text:span text:style-name="Endnote_20_Symbol">
                          <text:span text:style-name="T30">nel certificato del Casellario </text:span>
                        </text:span>
                        <text:span text:style-name="T10">g</text:span>
                        <text:span text:style-name="Endnote_20_Symbol">
                          <text:span text:style-name="T30">iudiziale rilasciato ai soggetti privati interessati, non compaiono le sentenze di applicazione della pena su richiesta ai sensi degli artt. 444 e 445 c.p.p., i decreti penali di condanna, le condanne per le quali è stato concesso il beneficio della “non menzione” ai sensi dell’art. 175 c.p. e le condanne per contravvenzioni punibili con la sola pena pecuniaria dell’ammenda, che, invece, è obbligatorio dichiarare a pena di esclusione;</text:span>
                        </text:span>
                        <text:span text:style-name="T10"> </text:span>
                        <text:span text:style-name="Endnote_20_Symbol">
                          <text:span text:style-name="T30">pertanto la produzione in sede di offerta del certificato del Casellario giudiziale, stante </text:span>
                        </text:span>
                        <text:span text:style-name="T10">detta </text:span>
                        <text:span text:style-name="Endnote_20_Symbol">
                          <text:span text:style-name="T30">intrinseca incompletezza non </text:span>
                        </text:span>
                        <text:span text:style-name="T10">è idonea a </text:span>
                        <text:span text:style-name="Endnote_20_Symbol">
                          <text:span text:style-name="T30">surrogare l’obbligo di rendere la dichiarazione sostitutiva che, pertanto, d</text:span>
                        </text:span>
                        <text:span text:style-name="T10">eve</text:span>
                        <text:span text:style-name="Endnote_20_Symbol">
                          <text:span text:style-name="T30"> essere sempre prodotta</text:span>
                        </text:span>
                        <text:span text:style-name="T13">; </text:span>
                        <text:span text:style-name="Endnote_20_Symbol">
                          <text:span text:style-name="T30">nei casi di incertezza si consiglia all’interessato </text:span>
                        </text:span>
                        <text:span text:style-name="T10">di eff</text:span>
                        <text:span text:style-name="Endnote_20_Symbol">
                          <text:span text:style-name="T30">ettuare presso il competente Ufficio del Casellario Giudiziale una semplice “visura” (art. 33 d.P.R. n. 313 del 2002), con la quale anche il soggetto interessato p</text:span>
                        </text:span>
                        <text:span text:style-name="T10">uò</text:span>
                        <text:span text:style-name="Endnote_20_Symbol">
                          <text:span text:style-name="T30"> prendere visione di tutti i propri eventuali precedenti penali, senza le limitazioni sopra ricordate</text:span>
                        </text:span>
                        <text:span text:style-name="T10">. N</text:span>
                        <text:span text:style-name="Endnote_20_Symbol">
                          <text:span text:style-name="T30">on è necessario dichiarare l’eventuale esistenza di condanne per le quali è intervenuta la riabilitazione ai sensi dell'art. 178 c.p. o l'estinzione del reat</text:span>
                        </text:span>
                        <text:span text:style-name="T10">o, oppure la revoca</text:span>
                        <text:span text:style-name="Endnote_20_Symbol">
                          <text:span text:style-name="T30">, </text:span>
                        </text:span>
                        <text:span text:style-name="Endnote_20_Symbol">
                          <text:span text:style-name="T31">sempre che</text:span>
                        </text:span>
                        <text:span text:style-name="T13"> la riabilitazione, </text:span>
                        <text:span text:style-name="Endnote_20_Symbol">
                          <text:span text:style-name="T31">l’estinzione o la revoca sia stata dichiarata con provvedimento dell</text:span>
                        </text:span>
                        <text:span text:style-name="T13">’</text:span>
                        <text:span text:style-name="Endnote_20_Symbol">
                          <text:span text:style-name="T31">autorità giudiziaria</text:span>
                        </text:span>
                        <text:span text:style-name="Endnote_20_Symbol">
                          <text:span text:style-name="T30">.</text:span>
                        </text:span>
                        <text:span text:style-name="T10"> Non </text:span>
                        <text:span text:style-name="Endnote_20_Symbol">
                          <text:span text:style-name="T30">è necessario dichiarare i reati depenalizzati</text:span>
                        </text:span>
                        <text:span text:style-name="T10">.</text:span>
                      </text:p>
                    </text:note-body>
                  </text:note>
                </text:span>
              </text:span>
              <text:span text:style-name="T27">)</text:span>
            </text:p>
          </table:table-cell>
          <table:covered-table-cell/>
          <table:covered-table-cell/>
        </table:table-row>
        <table:table-row table:style-name="Tabella7.2">
          <table:table-cell table:style-name="Tabella7.A1" office:value-type="string">
            <text:p text:style-name="P73">
              <text:span text:style-name="T27">(</text:span>
              <text:span text:style-name="Endnote_20_Symbol">
                <text:span text:style-name="T5">
                  <text:note text:id="ftn7" text:note-class="endnote">
                    <text:note-citation>7</text:note-citation>
                    <text:note-body>
                      <text:p text:style-name="P53">
                        <text:s/>
                        <text:tab/>
                        Selezionare con attenzione solo una delle due opzioni; qualora sia selezionata la seconda opzione, allegare la dichiarazione soggettiva autonoma ex allegato “B.2”.
                      </text:p>
                    </text:note-body>
                  </text:note>
                </text:span>
              </text:span>
              <text:span text:style-name="T27">)</text:span>
            </text:p>
          </table:table-cell>
          <table:table-cell table:style-name="Tabella7.B1" office:value-type="string">
            <text:p text:style-name="P70">
              <draw:control text:anchor-type="as-char" draw:z-index="10" draw:style-name="gr1" draw:text-style-name="P88" svg:width="0.32cm" svg:height="0.32cm" draw:control="control11"/>
            </text:p>
          </table:table-cell>
          <table:table-cell table:style-name="Tabella7.B1" table:number-columns-spanned="2" office:value-type="string">
            <text:p text:style-name="P39">
              -
              <text:tab/>
              non è stata pronunciata sentenza definitiva di condanna passata in giudicato, o emesso decreto penale di condanna divenuto irrevocabile, oppure sentenza di applicazione della pena su richiesta ai sensi dell’articolo 444 del codice di procedura penale, né sentenza di condanna per la quale sia stato ottenuto il beneficio della non menzione;
            </text:p>
          </table:table-cell>
          <table:covered-table-cell/>
        </table:table-row>
        <table:table-row table:style-name="Tabella7.1">
          <table:table-cell table:style-name="Tabella7.A1" table:number-rows-spanned="4" office:value-type="string">
            <text:p text:style-name="P68"/>
          </table:table-cell>
          <table:table-cell table:style-name="Tabella7.B1" table:number-rows-spanned="4" office:value-type="string">
            <text:p text:style-name="P70">
              <draw:control text:anchor-type="as-char" draw:z-index="11" draw:style-name="gr1" draw:text-style-name="P88" svg:width="0.32cm" svg:height="0.32cm" draw:control="control12"/>
            </text:p>
          </table:table-cell>
          <table:table-cell table:style-name="Tabella7.B1" table:number-columns-spanned="2" office:value-type="string">
            <text:p text:style-name="P37">
              <text:span text:style-name="T5">
                -
                <text:tab/>
                sussistono i provvedimenti di cui all’allegato alla presente dichiarazione e, in particolare: 
              </text:span>
              <text:span text:style-name="T27">(</text:span>
              <text:span text:style-name="Endnote_20_Symbol">
                <text:span text:style-name="T5">
                  <text:note text:id="ftn8" text:note-class="endnote">
                    <text:note-citation>8</text:note-citation>
                    <text:note-body>
                      <text:p text:style-name="P53">
                        <text:s/>
                        <text:tab/>
                        Selezionare una o più opzioni; allegare la dichiarazione soggettiva autonoma ex allegato “B.2”.
                      </text:p>
                    </text:note-body>
                  </text:note>
                </text:span>
              </text:span>
              <text:span text:style-name="T27">)</text:span>
            </text:p>
          </table:table-cell>
          <table:covered-table-cell/>
        </table:table-row>
        <table:table-row table:style-name="Tabella7.1">
          <table:covered-table-cell/>
          <table:covered-table-cell/>
          <table:table-cell table:style-name="Tabella7.B1" office:value-type="string">
            <text:p text:style-name="P40">
              <draw:control text:anchor-type="as-char" draw:z-index="12" draw:style-name="gr1" draw:text-style-name="P88" svg:width="0.32cm" svg:height="0.32cm" draw:control="control13"/>
            </text:p>
          </table:table-cell>
          <table:table-cell table:style-name="Tabella7.B1" office:value-type="string">
            <text:p text:style-name="P39">
              -
              <text:tab/>
              sentenze definitive di condanna passate in giudicato;
            </text:p>
          </table:table-cell>
        </table:table-row>
        <table:table-row table:style-name="Tabella7.1">
          <table:covered-table-cell/>
          <table:covered-table-cell/>
          <table:table-cell table:style-name="Tabella7.B1" office:value-type="string">
            <text:p text:style-name="P40">
              <draw:control text:anchor-type="as-char" draw:z-index="13" draw:style-name="gr1" draw:text-style-name="P88" svg:width="0.32cm" svg:height="0.32cm" draw:control="control14"/>
            </text:p>
          </table:table-cell>
          <table:table-cell table:style-name="Tabella7.B1" office:value-type="string">
            <text:p text:style-name="P39">
              -
              <text:tab/>
              decreti penali di condanna divenuti irrevocabili;
            </text:p>
          </table:table-cell>
        </table:table-row>
        <table:table-row table:style-name="Tabella7.1">
          <table:covered-table-cell/>
          <table:covered-table-cell/>
          <table:table-cell table:style-name="Tabella7.B1" office:value-type="string">
            <text:p text:style-name="P40">
              <draw:control text:anchor-type="as-char" draw:z-index="14" draw:style-name="gr1" draw:text-style-name="P88" svg:width="0.32cm" svg:height="0.32cm" draw:control="control15"/>
            </text:p>
          </table:table-cell>
          <table:table-cell table:style-name="Tabella7.B1" office:value-type="string">
            <text:p text:style-name="P39">
              -
              <text:tab/>
              sentenze di applicazione della pena su richiesta ai sensi dell’articolo 444 del codice di procedura penale;
            </text:p>
          </table:table-cell>
        </table:table-row>
        <table:table-row table:style-name="Tabella7.1">
          <table:table-cell table:style-name="Tabella7.A1" office:value-type="string">
            <text:p text:style-name="P68">c.2)</text:p>
          </table:table-cell>
          <table:table-cell table:style-name="Tabella7.B1" table:number-columns-spanned="3" office:value-type="string">
            <text:p text:style-name="P70">nei confronti di tutti gli altri rappresentanti legali, soggetti con potere di rappresentanza o potere contrattuale, direttori tecnici e soci, elencati al precedente numero 1) e al successivo numero 6) della presente dichiarazione:</text:p>
          </table:table-cell>
          <table:covered-table-cell/>
          <table:covered-table-cell/>
        </table:table-row>
        <table:table-row table:style-name="Tabella7.2">
          <table:table-cell table:style-name="Tabella7.A1" office:value-type="string">
            <text:p text:style-name="P73">
              <text:span text:style-name="T27">(</text:span>
              <text:span text:style-name="Endnote_20_Symbol">
                <text:span text:style-name="T5">
                  <text:note text:id="ftn9" text:note-class="endnote">
                    <text:note-citation>9</text:note-citation>
                    <text:note-body>
                      <text:p text:style-name="P53">
                        <text:s/>
                        <text:tab/>
                        Selezionare con attenzione solo una delle due opzioni; qualora sia selezionata la seconda opzione, allegare le dichiarazioni soggettive autonome ex allegato “B”, come segue: “B.1” per i soggetti che non hanno avuto sanzioni penali, “B.2” per i soggetti che hanno avuto sanzioni penali.
                      </text:p>
                    </text:note-body>
                  </text:note>
                </text:span>
              </text:span>
              <text:span text:style-name="T27">)</text:span>
            </text:p>
          </table:table-cell>
          <table:table-cell table:style-name="Tabella7.B1" office:value-type="string">
            <text:p text:style-name="P39">
              <draw:control text:anchor-type="as-char" draw:z-index="15" draw:style-name="gr1" draw:text-style-name="P88" svg:width="0.32cm" svg:height="0.32cm" draw:control="control16"/>
            </text:p>
          </table:table-cell>
          <table:table-cell table:style-name="Tabella7.C8" table:number-columns-spanned="2" office:value-type="string">
            <text:p text:style-name="P39">
              -
              <text:tab/>
              della cui situazione giuridica dichiara di essere a conoscenza ai sensi dell’articolo 47, comma 2, del d.P.R. n. 445 del 2000, assumendone le relative responsabilità, non è stata pronunciata sentenza definitiva di condanna passata in giudicato, o emesso decreto penale di condanna divenuto irrevocabile, oppure sentenza di applicazione della pena su richiesta ai sensi dell’articolo 444 del codice di procedura penale, né sentenza di condanna per la quale sia stato ottenuto il beneficio della non menzione;
            </text:p>
          </table:table-cell>
          <table:covered-table-cell/>
        </table:table-row>
        <table:table-row table:style-name="Tabella7.2">
          <table:table-cell table:style-name="Tabella7.A1" office:value-type="string">
            <text:p text:style-name="P68"/>
          </table:table-cell>
          <table:table-cell table:style-name="Tabella7.B1" office:value-type="string">
            <text:p text:style-name="P39">
              <draw:control text:anchor-type="as-char" draw:z-index="16" draw:style-name="gr1" draw:text-style-name="P88" svg:width="0.32cm" svg:height="0.32cm" draw:control="control17"/>
            </text:p>
          </table:table-cell>
          <table:table-cell table:style-name="Tabella7.C8" table:number-columns-spanned="2" office:value-type="string">
            <text:p text:style-name="P37">
              <text:span text:style-name="T5">
                -
                <text:tab/>
                la situazione giuridica relativa alla sussistenza di sentenze definitive di condanna passate in giudicato, decreti penali di condanna divenuti irrevocabili o sentenze di applicazione della pena su richiesta ai sensi dell’articolo 444 del codice di procedura penale, è dichiarata singolarmente dagli stessi soggetti in allegato alla presente con apposita dichiarazione; 
              </text:span>
              <text:span text:style-name="T27">(</text:span>
              <text:span text:style-name="Endnote_20_Symbol">
                <text:span text:style-name="T5">
                  <text:note text:id="ftn10" text:note-class="endnote">
                    <text:note-citation>10</text:note-citation>
                    <text:note-body>
                      <text:p text:style-name="P53">
                        <text:s/>
                        <text:tab/>
                        In questo caso allegare le dichiarazioni soggettive autonome ex allegato “B”, come segue: “B.1” per i soggetti che non hanno avuto sanzioni penali, “B.2” per i soggetti che hanno avuto sanzioni penali.
                      </text:p>
                    </text:note-body>
                  </text:note>
                </text:span>
              </text:span>
              <text:span text:style-name="T27">)</text:span>
            </text:p>
          </table:table-cell>
          <table:covered-table-cell/>
        </table:table-row>
        <table:table-row table:style-name="Tabella7.2">
          <table:table-cell table:style-name="Tabella7.A1" office:value-type="string">
            <text:p text:style-name="P68">c.3)</text:p>
          </table:table-cell>
          <table:table-cell table:style-name="Tabella7.B1" table:number-columns-spanned="3" office:value-type="string">
            <text:p text:style-name="P70">è esonerato dal dichiarare eventuali sentenze definitive di condanna passate in giudicato, decreti penali di condanna divenuti irrevocabili, sentenze di applicazione della pena su richiesta ai sensi dell’articolo 444 del codice di procedura penale, relativi a reati depenalizzati oppure in caso di riabilitazione, estinzione del reato o revoca della condanna in forza di provvedimento dell’autorità giudiziaria;</text:p>
          </table:table-cell>
          <table:covered-table-cell/>
          <table:covered-table-cell/>
        </table:table-row>
      </table:table>
      <text:p text:style-name="P74">
        <text:span text:style-name="T5">
          d)
          <text:tab/>
          che in relazione al divieto di intestazione fiduciaria posto dall'articolo 17 della legge n. 55 del 1990 non è in essere alcuna intestazione fiduciaria relativa a quote societarie dell’impresa e nell’anno antecedente la data di pubblicazione del bando di gara non è stata accertata in via definitiva alcuna violazione del divieto di intestazione fiduciaria; 
        </text:span>
        <text:span text:style-name="T27">(</text:span>
        <text:span text:style-name="Endnote_20_Symbol">
          <text:span text:style-name="T5">
            <text:note text:id="ftn11" text:note-class="endnote">
              <text:note-citation>11</text:note-citation>
              <text:note-body>
                <text:p text:style-name="P53">
                  <text:s/>
                  <text:tab/>
                  Sia che l’eventuale violazione non sia stata accertata o sia stata accertata in qualunque tempo (anche anteriore all’anno), deve essere stata rimossa. In altri termini il concorrente è escluso in ogni caso se la violazione non è stata rimossa; è altresì escluso, anche in caso di rimozione, se la violazione è stata accertata definitivamente da meno di un anno.
                </text:p>
              </text:note-body>
            </text:note>
          </text:span>
        </text:span>
        <text:span text:style-name="T27">)</text:span>
      </text:p>
      <text:p text:style-name="P75">
        e)
        <text:tab/>
        di non aver commesso gravi infrazioni debitamente accertate alle norme in materia di sicurezza e a ogni altro obbligo derivante dai rapporti di lavoro, risultanti dai dati in possesso dell'Osservatorio; 
      </text:p>
      <text:p text:style-name="P75">
        f)
        <text:tab/>
        di non aver commesso grave negligenza o malafede nell'esecuzione delle prestazioni affidate dalla stazione appaltante che bandisce la gara, e che non è stato commesso un errore grave nell’esercizio dell’attività professionale, accertato con qualsiasi mezzo di prova da parte della stazione appaltante; 
      </text:p>
      <text:p text:style-name="P74">
        <text:span text:style-name="T5">
          g)
          <text:tab/>
          di non aver commesso violazioni gravi, definitivamente accertate, rispetto agli obblighi relativi al pagamento delle imposte e tasse, secondo la legislazione italiana o quella dello Stato in cui sono stabiliti, comportanti un omesso pagamento per un importo superiore all'importo di cui 
        </text:span>
        <text:span text:style-name="T27">
          <text:s/>
        </text:span>
        <text:span text:style-name="T5">all'articolo 48-bis, comma 1, del d.P.R. n. 602 del 1973, </text:span>
        <text:span text:style-name="T27">(</text:span>
        <text:span text:style-name="Endnote_20_Symbol">
          <text:span text:style-name="T5">
            <text:note text:id="ftn12" text:note-class="endnote">
              <text:note-citation>12</text:note-citation>
              <text:note-body>
                <text:p text:style-name="P49">
                  <text:span text:style-name="T12">
                    <text:s/>
                    <text:tab/>
                    In caso di modifica dell’importo originario di 10.000 euro, sostituire le parole 
                  </text:span>
                  <text:span text:style-name="T5">«di cui all'articolo 48-bis, comma 1, del d.P.R. n. 602 del 1973»</text:span>
                  <text:span text:style-name="T12"> con le parole </text:span>
                  <text:span text:style-name="T5">«di cui al decreto ministeriale attuativo dell'articolo 48-bis, comma 2-bis, del d.P.R. n. 602 del 1973»</text:span>
                  <text:span text:style-name="T12">.</text:span>
                </text:p>
              </text:note-body>
            </text:note>
          </text:span>
        </text:span>
        <text:span text:style-name="T27">) </text:span>
        <text:span text:style-name="T5">relativamente a debiti certi, scaduti ed esigibili; </text:span>
        <text:span text:style-name="T7">ai fini dell’acquisizione d’ufficio da parte della Stazione appaltante del certificato di regolarità fiscale, dichiara che l’Agenzia  territorialmente competente è l’Agenzia delle Entrate di ______________ </text:span>
        <text:span text:style-name="T5">(</text:span>
        <text:span text:style-name="T2">
          indicare anche l’Ufficio Territoriale e, se conosciuto, l’indirizzo, num. 
          <text:s/>
          telefono e fax e l’indirizzo PEC
        </text:span>
        <text:span text:style-name="T5">)</text:span>
        <text:span text:style-name="T7">;</text:span>
      </text:p>
      <text:p text:style-name="P75">
        h)
        <text:tab/>
        che nel casellario informatico: 
      </text:p>
      <table:table table:name="Tabella8" table:style-name="Tabella8">
        <table:table-column table:style-name="Tabella8.A"/>
        <table:table-column table:style-name="Tabella8.B"/>
        <table:table-row table:style-name="Tabella8.1">
          <table:table-cell table:style-name="Tabella8.A1" office:value-type="string">
            <text:p text:style-name="P58">
              <draw:control text:anchor-type="as-char" draw:z-index="17" draw:style-name="gr1" draw:text-style-name="P88" svg:width="0.32cm" svg:height="0.32cm" draw:control="control18"/>
            </text:p>
          </table:table-cell>
          <table:table-cell table:style-name="Tabella8.B1" office:value-type="string">
            <text:p text:style-name="P45">
              -
              <text:tab/>
              non sono presenti iscrizioni per aver presentato falsa dichiarazione o falsa documentazione in merito a requisiti e condizioni rilevanti per la partecipazione a procedure di gara e per l’affidamento dei subappalti;
            </text:p>
          </table:table-cell>
        </table:table-row>
        <table:table-row table:style-name="Tabella8.1">
          <table:table-cell table:style-name="Tabella8.A1" office:value-type="string">
            <text:p text:style-name="P58">
              <draw:control text:anchor-type="as-char" draw:z-index="18" draw:style-name="gr1" draw:text-style-name="P88" svg:width="0.32cm" svg:height="0.32cm" draw:control="control19"/>
            </text:p>
          </table:table-cell>
          <table:table-cell table:style-name="Tabella8.B1" office:value-type="string">
            <text:p text:style-name="P45">
              -
              <text:tab/>
              sono presenti iscrizioni per aver presentato falsa dichiarazione o falsa documentazione ma tali iscrizioni sono divenute inefficaci in quanto anteriori ad un anno dalla data di pubblicazione del bando di gara; 
            </text:p>
          </table:table-cell>
        </table:table-row>
      </table:table>
      <text:p text:style-name="P75">
        <text:soft-page-break/>
      </text:p>
      <text:p text:style-name="P74">
        <text:span text:style-name="T5">
          i)
          <text:tab/>
          di non aver commesso violazioni gravi, definitivamente accertate, alle norme in materia di contributi previdenziali e assistenziali, secondo la legislazione _______________ 
        </text:span>
        <text:span text:style-name="T27">(</text:span>
        <text:span text:style-name="Endnote_20_Symbol">
          <text:span text:style-name="T5">
            <text:note text:id="ftn13" text:note-class="endnote">
              <text:note-citation>13</text:note-citation>
              <text:note-body>
                <text:p text:style-name="P49">
                  <text:span text:style-name="T13">
                    <text:s/>
                    <text:tab/>
                    Completare con la parola 
                  </text:span>
                  <text:span text:style-name="T8">«italiana»</text:span>
                  <text:span text:style-name="T13"> oppure altra indicazione della nazionalità in cui è stabilito il concorrente.</text:span>
                </text:p>
              </text:note-body>
            </text:note>
          </text:span>
        </text:span>
        <text:span text:style-name="T27">)</text:span>
        <text:span text:style-name="T5">, che costituiscono motivo </text:span>
        <text:span text:style-name="T6">ostativo al rilascio del DURC (documento unico di regolarità contributiva);</text:span>
      </text:p>
      <text:p text:style-name="P74">
        <text:span text:style-name="T5">
          l)
          <text:tab/>
          che il 
        </text:span>
        <text:span text:style-name="T6">numero dei propri dipendenti, </text:span>
        <text:span text:style-name="T5">calcolato con le modalità di cui all’articolo 4 della </text:span>
        <text:span text:style-name="T6">legge n. 68 del 1999, </text:span>
        <text:span text:style-name="T5">
          tenuto conto delle esenzioni per il settore edile di cui all’articolo 5, comma 2, della stessa legge, modificato dall'articolo 1, comma 53, della legge n. 247 del 2007: 
          <text:s/>
        </text:span>
        <text:span text:style-name="T27">(</text:span>
        <text:span text:style-name="Endnote_20_Symbol">
          <text:span text:style-name="T5">
            <text:note text:id="ftn14" text:note-class="endnote">
              <text:note-citation>14</text:note-citation>
              <text:note-body>
                <text:p text:style-name="P53">
                  <text:s/>
                  <text:tab/>
                  Barrare una delle tre caselle opzionali.
                </text:p>
              </text:note-body>
            </text:note>
          </text:span>
        </text:span>
        <text:span text:style-name="T27">)</text:span>
      </text:p>
      <table:table table:name="Tabella9" table:style-name="Tabella9">
        <table:table-column table:style-name="Tabella9.A"/>
        <table:table-column table:style-name="Tabella9.B"/>
        <table:table-row table:style-name="Tabella9.1">
          <table:table-cell table:style-name="Tabella9.A1" office:value-type="string">
            <text:p text:style-name="P58">
              <draw:control text:anchor-type="as-char" draw:z-index="19" draw:style-name="gr1" draw:text-style-name="P88" svg:width="0.32cm" svg:height="0.32cm" draw:control="control20"/>
            </text:p>
          </table:table-cell>
          <table:table-cell table:style-name="Tabella9.B1" office:value-type="string">
            <text:p text:style-name="P45">- è inferiore a 15;</text:p>
          </table:table-cell>
        </table:table-row>
        <table:table-row table:style-name="Tabella9.1">
          <table:table-cell table:style-name="Tabella9.A1" office:value-type="string">
            <text:p text:style-name="P58">
              <draw:control text:anchor-type="as-char" draw:z-index="20" draw:style-name="gr1" draw:text-style-name="P88" svg:width="0.32cm" svg:height="0.32cm" draw:control="control21"/>
            </text:p>
          </table:table-cell>
          <table:table-cell table:style-name="Tabella9.B1" office:value-type="string">
            <text:p text:style-name="P45">
              -
              <text:tab/>
              è compreso tra 15 e 35 e non sono state effettuate assunzioni dopo il 18 gennaio 2000; 
            </text:p>
          </table:table-cell>
        </table:table-row>
        <table:table-row table:style-name="Tabella9.1">
          <table:table-cell table:style-name="Tabella9.A1" office:value-type="string">
            <text:p text:style-name="P58">
              <draw:control text:anchor-type="as-char" draw:z-index="21" draw:style-name="gr1" draw:text-style-name="P88" svg:width="0.32cm" svg:height="0.32cm" draw:control="control22"/>
            </text:p>
          </table:table-cell>
          <table:table-cell table:style-name="Tabella9.B1" office:value-type="string">
            <text:p text:style-name="P45">
              -
              <text:tab/>
              è compreso tra 15 e 35 e sono state effettuate assunzioni dopo il 18 gennaio 2000 ed è in regola con le citate norme che disciplinano il diritto al lavoro dei soggetti diversamente abili, ai sensi dell’articolo 17 della legge n. 68 del 1999;
            </text:p>
          </table:table-cell>
        </table:table-row>
        <table:table-row table:style-name="Tabella9.1">
          <table:table-cell table:style-name="Tabella9.A1" office:value-type="string">
            <text:p text:style-name="P58">
              <draw:control text:anchor-type="as-char" draw:z-index="22" draw:style-name="gr1" draw:text-style-name="P88" svg:width="0.32cm" svg:height="0.32cm" draw:control="control23"/>
            </text:p>
          </table:table-cell>
          <table:table-cell table:style-name="Tabella9.B1" office:value-type="string">
            <text:p text:style-name="P45">
              -
              <text:tab/>
              è superiore a 35 ed è in regola con le citate norme che disciplinano il diritto al lavoro dei soggetti diversamente abili, ai sensi dell’articolo 17 della legge n. 68 del 1999;
            </text:p>
          </table:table-cell>
        </table:table-row>
      </table:table>
      <text:p text:style-name="P75">
        m)
        <text:tab/>
        che non è stata applicata alcuna sanzione interdittiva di cui all’articolo 9, comma 2, lettera c), del decreto legislativo n. 231 del 2001 o altra sanzione che comporta il divieto di contrattare con la pubblica amministrazione compresi i provvedimenti interdittivi di cui all'articolo 14, comma 1, del decreto legislativo n. 81 del 2008;
      </text:p>
      <text:p text:style-name="P75">
        n)
        <text:tab/>
        che nel casellario informatico: 
      </text:p>
      <table:table table:name="Tabella10" table:style-name="Tabella10">
        <table:table-column table:style-name="Tabella10.A"/>
        <table:table-column table:style-name="Tabella10.B"/>
        <table:table-row table:style-name="Tabella10.1">
          <table:table-cell table:style-name="Tabella10.A1" office:value-type="string">
            <text:p text:style-name="P58">
              <draw:control text:anchor-type="as-char" draw:z-index="23" draw:style-name="gr1" draw:text-style-name="P88" svg:width="0.32cm" svg:height="0.32cm" draw:control="control24"/>
            </text:p>
          </table:table-cell>
          <table:table-cell table:style-name="Tabella10.B1" office:value-type="string">
            <text:p text:style-name="P44">
              <text:span text:style-name="T5">
                -
                <text:tab/>
                non sono presenti iscrizioni per aver presentato falsa dichiarazione o falsa documentazione 
              </text:span>
              <text:span text:style-name="T6">ai fini del rilascio dell'attestazione SOA</text:span>
              <text:span text:style-name="T5">;</text:span>
            </text:p>
          </table:table-cell>
        </table:table-row>
        <table:table-row table:style-name="Tabella10.1">
          <table:table-cell table:style-name="Tabella10.A1" office:value-type="string">
            <text:p text:style-name="P58">
              <draw:control text:anchor-type="as-char" draw:z-index="24" draw:style-name="gr1" draw:text-style-name="P88" svg:width="0.32cm" svg:height="0.32cm" draw:control="control25"/>
            </text:p>
          </table:table-cell>
          <table:table-cell table:style-name="Tabella10.B1" office:value-type="string">
            <text:p text:style-name="P45">
              -
              <text:tab/>
              sono presenti iscrizioni per aver presentato falsa dichiarazione o falsa documentazione ma tali iscrizioni sono divenute inefficaci in quanto anteriori ad un anno dalla data di pubblicazione del bando di gara; 
            </text:p>
          </table:table-cell>
        </table:table-row>
      </table:table>
      <text:p text:style-name="P64">
        <text:span text:style-name="T5">
          o)
          <text:tab/>
          che in relazione ai reati previsti e puniti dagli articoli 317 (concussione) o 629 (estorsione) del codice penale, aggravati ai sensi dell’articolo 7 del decreto-legge n. 152 del 1991, convertito dalla legge n. 203 del 1991 (in quanto commessi avvalendosi delle condizioni previste dall'articolo 416-bis del codice penale o al fine di agevolare l'attività delle associazioni mafiose previste dallo stesso articolo), per i quali vi sia stata richiesta di rinvio a giudizio formulata nei confronti dell’imputato nell’anno antecedente la data di 
        </text:span>
        <text:span text:style-name="T5">pubblicazione del bando di gara:</text:span>
      </text:p>
      <table:table table:name="Tabella11" table:style-name="Tabella11">
        <table:table-column table:style-name="Tabella11.A"/>
        <table:table-column table:style-name="Tabella11.B"/>
        <table:table-column table:style-name="Tabella11.C"/>
        <table:table-column table:style-name="Tabella11.D"/>
        <table:table-column table:style-name="Tabella11.E"/>
        <table:table-row table:style-name="Tabella11.1">
          <table:table-cell table:style-name="Tabella11.A1" office:value-type="string">
            <text:p text:style-name="P68">o.1)</text:p>
          </table:table-cell>
          <table:table-cell table:style-name="Tabella11.B1" table:number-columns-spanned="4" office:value-type="string">
            <text:p text:style-name="P37">
              <text:span text:style-name="T5">il sottoscritto: </text:span>
              <text:span text:style-name="T27">(</text:span>
              <text:span text:style-name="Endnote_20_Symbol">
                <text:span text:style-name="T5">
                  <text:note text:id="ftn15" text:note-class="endnote">
                    <text:note-citation>15</text:note-citation>
                    <text:note-body>
                      <text:p text:style-name="P53">
                        <text:s/>
                        <text:tab/>
                        Selezionare con attenzione solo una delle tre opzioni.
                      </text:p>
                    </text:note-body>
                  </text:note>
                </text:span>
              </text:span>
              <text:span text:style-name="T27">)</text:span>
            </text:p>
          </table:table-cell>
          <table:covered-table-cell/>
          <table:covered-table-cell/>
          <table:covered-table-cell/>
        </table:table-row>
        <table:table-row table:style-name="Tabella11.1">
          <table:table-cell table:style-name="Tabella11.A1" office:value-type="string">
            <text:p text:style-name="P68"/>
          </table:table-cell>
          <table:table-cell table:style-name="Tabella11.B1" office:value-type="string">
            <text:p text:style-name="P70">
              <draw:control text:anchor-type="as-char" draw:z-index="25" draw:style-name="gr1" draw:text-style-name="P88" svg:width="0.32cm" svg:height="0.32cm" draw:control="control26"/>
            </text:p>
          </table:table-cell>
          <table:table-cell table:style-name="Tabella11.B1" table:number-columns-spanned="3" office:value-type="string">
            <text:p text:style-name="P37">
              <text:span text:style-name="T5">
                -
                <text:tab/>
              </text:span>
              <text:span text:style-name="T18">non</text:span>
              <text:span text:style-name="T5"> è stato vittima di alcuno dei predetti reati;</text:span>
            </text:p>
          </table:table-cell>
          <table:covered-table-cell/>
          <table:covered-table-cell/>
        </table:table-row>
        <table:table-row table:style-name="Tabella11.1">
          <table:table-cell table:style-name="Tabella11.A1" office:value-type="string">
            <text:p text:style-name="P68"/>
          </table:table-cell>
          <table:table-cell table:style-name="Tabella11.B1" office:value-type="string">
            <text:p text:style-name="P70">
              <draw:control text:anchor-type="as-char" draw:z-index="26" draw:style-name="gr1" draw:text-style-name="P88" svg:width="0.32cm" svg:height="0.32cm" draw:control="control27"/>
            </text:p>
          </table:table-cell>
          <table:table-cell table:style-name="Tabella11.B1" table:number-columns-spanned="3" office:value-type="string">
            <text:p text:style-name="P37">
              <text:span text:style-name="T5">
                -
                <text:tab/>
                è stato vittima dei predetti reati e: 
              </text:span>
              <text:span text:style-name="T27">(</text:span>
              <text:span text:style-name="Endnote_20_Symbol">
                <text:span text:style-name="T5">
                  <text:note text:id="ftn16" text:note-class="endnote">
                    <text:note-citation>16</text:note-citation>
                    <text:note-body>
                      <text:p text:style-name="P53">
                        <text:s/>
                        <text:tab/>
                        Selezionare con attenzione solo una delle due sub-opzioni.
                      </text:p>
                    </text:note-body>
                  </text:note>
                </text:span>
              </text:span>
              <text:span text:style-name="T27">)</text:span>
            </text:p>
          </table:table-cell>
          <table:covered-table-cell/>
          <table:covered-table-cell/>
        </table:table-row>
        <table:table-row table:style-name="Tabella11.1">
          <table:table-cell table:style-name="Tabella11.A1" table:number-rows-spanned="2" office:value-type="string">
            <text:p text:style-name="P68"/>
          </table:table-cell>
          <table:table-cell table:style-name="Tabella11.B1" table:number-rows-spanned="2" office:value-type="string">
            <text:p text:style-name="P70"/>
          </table:table-cell>
          <table:table-cell table:style-name="Tabella11.B1" office:value-type="string">
            <text:p text:style-name="P40">
              <draw:control text:anchor-type="as-char" draw:z-index="27" draw:style-name="gr1" draw:text-style-name="P88" svg:width="0.32cm" svg:height="0.32cm" draw:control="control28"/>
            </text:p>
          </table:table-cell>
          <table:table-cell table:style-name="Tabella11.B1" table:number-columns-spanned="2" office:value-type="string">
            <text:p text:style-name="P39">
              -
              <text:tab/>
              ha denunciato i fatti all’autorità giudiziaria;
            </text:p>
          </table:table-cell>
          <table:covered-table-cell/>
        </table:table-row>
        <table:table-row table:style-name="Tabella11.1">
          <table:covered-table-cell/>
          <table:covered-table-cell/>
          <table:table-cell table:style-name="Tabella11.B1" office:value-type="string">
            <text:p text:style-name="P40">
              <draw:control text:anchor-type="as-char" draw:z-index="28" draw:style-name="gr1" draw:text-style-name="P88" svg:width="0.32cm" svg:height="0.32cm" draw:control="control29"/>
            </text:p>
          </table:table-cell>
          <table:table-cell table:style-name="Tabella11.B1" table:number-columns-spanned="2" office:value-type="string">
            <text:p text:style-name="P39">
              -
              <text:tab/>
              non ha denunciato i fatti all’autorità giudiziaria ma per tali fatti non vi è stata richiesta di rinvio a giudizio formulata nei confronti dell’imputato nell’anno antecedente la data di pubblicazione del bando di gara;
            </text:p>
          </table:table-cell>
          <table:covered-table-cell/>
        </table:table-row>
        <table:table-row table:style-name="Tabella11.6">
          <table:table-cell table:style-name="Tabella11.A1" table:number-rows-spanned="5" office:value-type="string">
            <text:p text:style-name="P68"/>
          </table:table-cell>
          <table:table-cell table:style-name="Tabella11.B1" table:number-rows-spanned="5" office:value-type="string">
            <text:p text:style-name="P70">
              <draw:control text:anchor-type="as-char" draw:z-index="29" draw:style-name="gr1" draw:text-style-name="P88" svg:width="0.32cm" svg:height="0.32cm" draw:control="control30"/>
            </text:p>
          </table:table-cell>
          <table:table-cell table:style-name="Tabella11.B1" table:number-columns-spanned="3" office:value-type="string">
            <text:p text:style-name="P37">
              <text:span text:style-name="T5">
                -
                <text:tab/>
                è stato vittima dei predetti reati e non ha denunciato il fatto all’autorità giudiziaria e 
              </text:span>
              <text:span text:style-name="T19">che dalla richiesta </text:span>
              <text:span text:style-name="T5">di rinvio a giudizio formulata nei confronti dell’imputato nell’anno antecedente la data di pubblicazione del bando di gara, emergono i seguenti indizi: </text:span>
              <text:span text:style-name="T27">(</text:span>
              <text:span text:style-name="Endnote_20_Symbol">
                <text:span text:style-name="T5">
                  <text:note text:id="ftn17" text:note-class="endnote">
                    <text:note-citation>17</text:note-citation>
                    <text:note-body>
                      <text:p text:style-name="P53">
                        <text:s/>
                        <text:tab/>
                        Descrivere quanto di interesse.
                      </text:p>
                    </text:note-body>
                  </text:note>
                </text:span>
              </text:span>
              <text:span text:style-name="T27">)</text:span>
            </text:p>
          </table:table-cell>
          <table:covered-table-cell/>
          <table:covered-table-cell/>
        </table:table-row>
        <table:table-row table:style-name="Tabella11.7">
          <table:covered-table-cell/>
          <table:covered-table-cell/>
          <table:table-cell table:style-name="Tabella11.B1" table:number-columns-spanned="3" office:value-type="string">
            <text:p text:style-name="P5"/>
            <text:p text:style-name="P4">____________________________________________________________________________</text:p>
            <text:p text:style-name="P4"/>
            <text:p text:style-name="P4">____________________________________________________________________________</text:p>
            <text:p text:style-name="P4"/>
            <text:p text:style-name="P4">____________________________________________________________________________</text:p>
            <text:p text:style-name="P38"/>
          </table:table-cell>
          <table:covered-table-cell/>
          <table:covered-table-cell/>
        </table:table-row>
        <table:table-row table:style-name="Tabella11.1">
          <table:covered-table-cell/>
          <table:covered-table-cell/>
          <table:table-cell table:style-name="Tabella11.B1" table:number-columns-spanned="3" office:value-type="string">
            <text:p text:style-name="P15">
              <text:span text:style-name="T5">e nella richiesta di rinvio a giudizio: </text:span>
              <text:span text:style-name="T27">(</text:span>
              <text:span text:style-name="Endnote_20_Symbol">
                <text:span text:style-name="T5">
                  <text:note text:id="ftn18" text:note-class="endnote">
                    <text:note-citation>18</text:note-citation>
                    <text:note-body>
                      <text:p text:style-name="P53">
                        <text:s/>
                        <text:tab/>
                        Selezionare con attenzione solo una delle due sub-opzioni.
                      </text:p>
                    </text:note-body>
                  </text:note>
                </text:span>
              </text:span>
              <text:span text:style-name="T27">)</text:span>
            </text:p>
          </table:table-cell>
          <table:covered-table-cell/>
          <table:covered-table-cell/>
        </table:table-row>
        <table:table-row table:style-name="Tabella11.1">
          <table:covered-table-cell/>
          <table:covered-table-cell/>
          <table:table-cell table:style-name="Tabella11.B1" table:number-columns-spanned="2" office:value-type="string">
            <text:p text:style-name="P40">
              <draw:control text:anchor-type="as-char" draw:z-index="30" draw:style-name="gr1" draw:text-style-name="P88" svg:width="0.32cm" svg:height="0.32cm" draw:control="control31"/>
            </text:p>
          </table:table-cell>
          <table:covered-table-cell/>
          <table:table-cell table:style-name="Tabella11.B1" office:value-type="string">
            <text:p text:style-name="P39">
              -
              <text:tab/>
              gli è stata riconosciuta l’esimente di cui all’articolo 4, primo comma, della legge n. 689 del 1981 (fatto commesso nell'adempimento di un dovere o nell'esercizio di una facoltà legittima ovvero in stato di necessità o di legittima difesa);
            </text:p>
          </table:table-cell>
        </table:table-row>
        <table:table-row table:style-name="Tabella11.1">
          <table:covered-table-cell/>
          <table:covered-table-cell/>
          <table:table-cell table:style-name="Tabella11.B1" table:number-columns-spanned="2" office:value-type="string">
            <text:p text:style-name="P40">
              <draw:control text:anchor-type="as-char" draw:z-index="31" draw:style-name="gr1" draw:text-style-name="P88" svg:width="0.32cm" svg:height="0.32cm" draw:control="control32"/>
            </text:p>
          </table:table-cell>
          <table:covered-table-cell/>
          <table:table-cell table:style-name="Tabella11.B1" office:value-type="string">
            <text:p text:style-name="P37">
              <text:span text:style-name="T5">
                -
                <text:tab/>
              </text:span>
              <text:span text:style-name="T18">non</text:span>
              <text:span text:style-name="T5"> gli è stata riconosciuta l’esimente di cui all’articolo 4, primo comma, della legge n. 689 del 1981 (fatto commesso nell'adempimento di un dovere o nell'esercizio di una facoltà legittima ovvero in stato di necessità o di legittima difesa);</text:span>
            </text:p>
          </table:table-cell>
        </table:table-row>
        <table:table-row table:style-name="Tabella11.1">
          <table:table-cell table:style-name="Tabella11.A1" office:value-type="string">
            <text:p text:style-name="P68">o.2)</text:p>
          </table:table-cell>
          <table:table-cell table:style-name="Tabella11.B1" table:number-columns-spanned="4" office:value-type="string">
            <text:p text:style-name="P72">
              <text:span text:style-name="T5">
                tutti gli altri rappresentanti legali, soggetti con potere di rappresentanza o potere contrattuale, 
                <text:s/>
                direttori tecnici e soci, elencati al precedente numero 1) e al successivo numero 6) della presente dichiarazione:
              </text:span>
              <text:span text:style-name="T27"> (</text:span>
              <text:span text:style-name="Endnote_20_Symbol">
                <text:span text:style-name="T5">
                  <text:note text:id="ftn19" text:note-class="endnote">
                    <text:note-citation>19</text:note-citation>
                    <text:note-body>
                      <text:p text:style-name="P53">
                        <text:s/>
                        <text:tab/>
                        Selezionare con attenzione solo una delle due opzioni; qualora sia selezionata la seconda opzione, allegare le dichiarazioni soggettive autonome ex allegato “B”, come segue: “B.1” per i soggetti che non sono stati vittime di reato, “B.2” per i soggetti che sono stati vittime di reato.
                      </text:p>
                    </text:note-body>
                  </text:note>
                </text:span>
              </text:span>
              <text:span text:style-name="T27">)</text:span>
            </text:p>
          </table:table-cell>
          <table:covered-table-cell/>
          <table:covered-table-cell/>
          <table:covered-table-cell/>
        </table:table-row>
        <table:table-row table:style-name="Tabella11.1">
          <table:table-cell table:style-name="Tabella11.A1" office:value-type="string">
            <text:p text:style-name="P71"/>
          </table:table-cell>
          <table:table-cell table:style-name="Tabella11.B1" office:value-type="string">
            <text:p text:style-name="P39">
              <draw:control text:anchor-type="as-char" draw:z-index="32" draw:style-name="gr1" draw:text-style-name="P88" svg:width="0.32cm" svg:height="0.32cm" draw:control="control33"/>
            </text:p>
          </table:table-cell>
          <table:table-cell table:style-name="Tabella11.B1" table:number-columns-spanned="3" office:value-type="string">
            <text:p text:style-name="P37">
              <text:span text:style-name="T5">
                -
                <text:tab/>
                della cui situazione giuridica dichiara di essere a conoscenza ai sensi dell’articolo 47, comma 2, del d.P.R. n. 445 del 2000, assumendone le relative responsabilità, 
              </text:span>
              <text:span text:style-name="T18">non</text:span>
              <text:span text:style-name="T5"> sono stati vittime di alcuno dei predetti reati;</text:span>
            </text:p>
          </table:table-cell>
          <table:covered-table-cell/>
          <table:covered-table-cell/>
        </table:table-row>
        <table:table-row table:style-name="Tabella11.1">
          <table:table-cell table:style-name="Tabella11.A1" office:value-type="string">
            <text:p text:style-name="P68"/>
          </table:table-cell>
          <table:table-cell table:style-name="Tabella11.B1" office:value-type="string">
            <text:p text:style-name="P70">
              <draw:control text:anchor-type="as-char" draw:z-index="33" draw:style-name="gr1" draw:text-style-name="P88" svg:width="0.32cm" svg:height="0.32cm" draw:control="control34"/>
            </text:p>
          </table:table-cell>
          <table:table-cell table:style-name="Tabella11.B1" table:number-columns-spanned="3" office:value-type="string">
            <text:p text:style-name="P37">
              <text:span text:style-name="T5">
                -
                <text:tab/>
                attestano singolarmente le proprie situazioni e condizioni mediante apposita documentazione o dichiarazione in allegato alla presente; 
              </text:span>
              <text:span text:style-name="T27">(</text:span>
              <text:span text:style-name="Endnote_20_Symbol">
                <text:span text:style-name="T5">
                  <text:note text:id="ftn20" text:note-class="endnote">
                    <text:note-citation>20</text:note-citation>
                    <text:note-body>
                      <text:p text:style-name="P53">
                        <text:s/>
                        <text:tab/>
                        Se ricorre questo caso, allegare le dichiarazioni soggettive autonome ex allegato “B”, come segue: “B.1” per i soggetti che non sono stati vittime di reato, “B.2” per i soggetti che sono stati vittime di reato.
                      </text:p>
                    </text:note-body>
                  </text:note>
                </text:span>
              </text:span>
              <text:span text:style-name="T27">)</text:span>
            </text:p>
          </table:table-cell>
          <table:covered-table-cell/>
          <table:covered-table-cell/>
        </table:table-row>
      </table:table>
      <text:p text:style-name="P66">
        p)
        <text:tab/>
        di aver formulato l’offerta autonomamente e:
      </text:p>
      <table:table table:name="Tabella12" table:style-name="Tabella12">
        <table:table-column table:style-name="Tabella12.A"/>
        <table:table-column table:style-name="Tabella12.B"/>
        <table:table-row table:style-name="Tabella12.1">
          <table:table-cell table:style-name="Tabella12.A1" office:value-type="string">
            <text:p text:style-name="P58">
              <draw:control text:anchor-type="as-char" draw:z-index="34" draw:style-name="gr1" draw:text-style-name="P88" svg:width="0.32cm" svg:height="0.32cm" draw:control="control35"/>
            </text:p>
          </table:table-cell>
          <table:table-cell table:style-name="Tabella12.B1" office:value-type="string">
            <text:p text:style-name="P45">
              -
              <text:tab/>
              di non trovarsi in alcuna situazione di controllo di cui all'articolo 2359 del codice civile con alcun altro soggetto;
            </text:p>
          </table:table-cell>
        </table:table-row>
        <table:table-row table:style-name="Tabella12.1">
          <table:table-cell table:style-name="Tabella12.A1" office:value-type="string">
            <text:p text:style-name="P58">
              <draw:control text:anchor-type="as-char" draw:z-index="35" draw:style-name="gr1" draw:text-style-name="P88" svg:width="0.32cm" svg:height="0.32cm" draw:control="control36"/>
            </text:p>
          </table:table-cell>
          <table:table-cell table:style-name="Tabella12.B1" office:value-type="string">
            <text:p text:style-name="P44">
              <text:span text:style-name="T5">
                -
                <text:tab/>
              </text:span>
              <text:span text:style-name="T19">di non essere a conoscenza della partecipazione alla gara di soggetti che si trovano in una delle situazioni di controllo di cui all'articolo 2359 del codice civile;</text:span>
            </text:p>
          </table:table-cell>
        </table:table-row>
        <table:table-row table:style-name="Tabella12.1">
          <table:table-cell table:style-name="Tabella12.A1" office:value-type="string">
            <text:p text:style-name="P58">
              <draw:control text:anchor-type="as-char" draw:z-index="36" draw:style-name="gr1" draw:text-style-name="P88" svg:width="0.32cm" svg:height="0.32cm" draw:control="control37"/>
            </text:p>
          </table:table-cell>
          <table:table-cell table:style-name="Tabella12.B1" office:value-type="string">
            <text:p text:style-name="P44">
              <text:span text:style-name="T5">
                -
                <text:tab/>
              </text:span>
              <text:span text:style-name="T19">di essere a conoscenza della partecipazione alla gara dei seguenti soggetti che si trovano in situazione di controllo di cui all'articolo 2359 del codice civile</text:span>
              <text:span text:style-name="T5">: </text:span>
            </text:p>
          </table:table-cell>
        </table:table-row>
        <table:table-row table:style-name="Tabella12.1">
          <table:table-cell table:style-name="Tabella12.A1" office:value-type="string">
            <text:p text:style-name="P58"/>
          </table:table-cell>
          <table:table-cell table:style-name="Tabella12.B4" office:value-type="string">
            <text:p text:style-name="P45"/>
          </table:table-cell>
        </table:table-row>
        <table:table-row table:style-name="Tabella12.1">
          <table:table-cell table:style-name="Tabella12.A1" office:value-type="string">
            <text:p text:style-name="P58"/>
          </table:table-cell>
          <table:table-cell table:style-name="Tabella12.B5" office:value-type="string">
            <text:p text:style-name="P45"/>
          </table:table-cell>
        </table:table-row>
      </table:table>
      <text:p text:style-name="P77"/>
      <text:p text:style-name="P79">
        <text:span text:style-name="T5">
          3)
          <text:tab/>
          che, ai sensi dell’articolo 38, comma 1, lettera c), secondo periodo, del decreto legislativo n. 163 del 2006, nell’anno antecedente la data di pubblicazione del bando di gara: 
        </text:span>
        <text:span text:style-name="T27">(</text:span>
        <text:span text:style-name="T27">
          <text:note text:id="ftn21" text:note-class="endnote">
            <text:note-citation>21</text:note-citation>
            <text:note-body>
              <text:p text:style-name="P52">
                <text:s/>
                <text:tab/>
                Barrare una sola casella per l’ipotesi che interessa ovvero cancellare l’ipotesi che non ricorre.
              </text:p>
            </text:note-body>
          </text:note>
        </text:span>
        <text:span text:style-name="T27">)</text:span>
      </text:p>
      <table:table table:name="Tabella13" table:style-name="Tabella13">
        <table:table-column table:style-name="Tabella13.A"/>
        <table:table-column table:style-name="Tabella13.B"/>
        <table:table-row table:style-name="Tabella13.1">
          <table:table-cell table:style-name="Tabella13.A1" office:value-type="string">
            <text:p text:style-name="P68">
              <text:bookmark-start text:name="Controllo5"/>
              <draw:control text:anchor-type="as-char" draw:z-index="37" draw:style-name="gr1" draw:text-style-name="P88" svg:width="0.32cm" svg:height="0.32cm" draw:control="control38"/>
              <text:bookmark-end text:name="Controllo5"/>
            </text:p>
          </table:table-cell>
          <table:table-cell table:style-name="Tabella13.B1" office:value-type="string">
            <text:p text:style-name="P37">
              <text:span text:style-name="T5">
                -
                <text:tab/>
              </text:span>
              <text:span text:style-name="T17">non sono cessati</text:span>
              <text:span text:style-name="T5"> dalla carica soggetti aventi poteri di rappresentanza o di impegnare la società o aventi la qualifica di direttore tecnico oppure soci unici o soci di maggioranza in caso di società o consorzi con meno di quattro soci;</text:span>
            </text:p>
          </table:table-cell>
        </table:table-row>
        <table:table-row table:style-name="Tabella13.2">
          <table:table-cell table:style-name="Tabella13.A1" office:value-type="string">
            <text:p text:style-name="P68">
              <text:bookmark-start text:name="Controllo6"/>
              <draw:control text:anchor-type="as-char" draw:z-index="38" draw:style-name="gr1" draw:text-style-name="P88" svg:width="0.32cm" svg:height="0.32cm" draw:control="control39"/>
              <text:bookmark-end text:name="Controllo6"/>
            </text:p>
          </table:table-cell>
          <table:table-cell table:style-name="Tabella13.B2" office:value-type="string">
            <text:p text:style-name="P37">
              <text:span text:style-name="T5">
                -
                <text:tab/>
              </text:span>
              <text:span text:style-name="T17">sono cessati</text:span>
              <text:span text:style-name="T5"> dalla carica i soggetti, aventi poteri di rappresentanza o di impegnare la società o aventi la qualifica di direttore tecnico, oppure soci unici o soci di maggioranza in caso di società o consorzi con meno di quattro soci, di seguito elencati: </text:span>
            </text:p>
          </table:table-cell>
        </table:table-row>
      </table:table>
      <text:p text:style-name="P75">
        a)
        <text:tab/>
        che nei confronti dei seguenti soggetti cessati:
      </text:p>
      <table:table table:name="Tabella14" table:style-name="Tabella14">
        <table:table-column table:style-name="Tabella14.A"/>
        <table:table-column table:style-name="Tabella14.B"/>
        <table:table-column table:style-name="Tabella14.C"/>
        <table:table-column table:style-name="Tabella14.D"/>
        <table:table-column table:style-name="Tabella14.E"/>
        <table:table-row table:style-name="Tabella14.1">
          <table:table-cell table:style-name="Tabella14.A1" office:value-type="string">
            <text:p text:style-name="P8">Cognome e nome</text:p>
          </table:table-cell>
          <table:table-cell table:style-name="Tabella14.A1" office:value-type="string">
            <text:p text:style-name="P8">nato a</text:p>
          </table:table-cell>
          <table:table-cell table:style-name="Tabella14.A1" office:value-type="string">
            <text:p text:style-name="P8">in data</text:p>
          </table:table-cell>
          <table:table-cell table:style-name="Tabella14.A1" office:value-type="string">
            <text:p text:style-name="P8">carica ricoperta</text:p>
          </table:table-cell>
          <table:table-cell table:style-name="Tabella14.E1" office:value-type="string">
            <text:p text:style-name="P14">
              <text:span text:style-name="T20">
                fino alla data del 
                <text:s/>
              </text:span>
              <text:span text:style-name="T29">(</text:span>
              <text:span text:style-name="Endnote_20_Symbol">
                <text:span text:style-name="T21">
                  <text:note text:id="ftn22" text:note-class="endnote">
                    <text:note-citation>22</text:note-citation>
                    <text:note-body>
                      <text:p text:style-name="P52">
                        <text:s/>
                        <text:tab/>
                        Data di cessazione dalla carica (rilevante solo se nell’anno antecedente la data di pubblicazione del bando di gara).
                      </text:p>
                    </text:note-body>
                  </text:note>
                </text:span>
              </text:span>
              <text:span text:style-name="T29">)</text:span>
            </text:p>
          </table:table-cell>
        </table:table-row>
        <table:table-row table:style-name="Tabella14.1">
          <table:table-cell table:style-name="Tabella14.A1" office:value-type="string">
            <text:p text:style-name="P8"/>
          </table:table-cell>
          <table:table-cell table:style-name="Tabella14.A1" office:value-type="string">
            <text:p text:style-name="P3"/>
          </table:table-cell>
          <table:table-cell table:style-name="Tabella14.A1" office:value-type="string">
            <text:p text:style-name="P3"/>
          </table:table-cell>
          <table:table-cell table:style-name="Tabella14.A1" office:value-type="string">
            <text:p text:style-name="P3"/>
          </table:table-cell>
          <table:table-cell table:style-name="Tabella14.E1" office:value-type="string">
            <text:p text:style-name="P3"/>
          </table:table-cell>
        </table:table-row>
        <table:table-row table:style-name="Tabella14.1">
          <table:table-cell table:style-name="Tabella14.A1" office:value-type="string">
            <text:p text:style-name="P3"/>
          </table:table-cell>
          <table:table-cell table:style-name="Tabella14.A1" office:value-type="string">
            <text:p text:style-name="P3"/>
          </table:table-cell>
          <table:table-cell table:style-name="Tabella14.A1" office:value-type="string">
            <text:p text:style-name="P3"/>
          </table:table-cell>
          <table:table-cell table:style-name="Tabella14.A1" office:value-type="string">
            <text:p text:style-name="P3"/>
          </table:table-cell>
          <table:table-cell table:style-name="Tabella14.E1" office:value-type="string">
            <text:p text:style-name="P3"/>
          </table:table-cell>
        </table:table-row>
        <table:table-row table:style-name="Tabella14.1">
          <table:table-cell table:style-name="Tabella14.A1" office:value-type="string">
            <text:p text:style-name="P3"/>
          </table:table-cell>
          <table:table-cell table:style-name="Tabella14.A1" office:value-type="string">
            <text:p text:style-name="P3"/>
          </table:table-cell>
          <table:table-cell table:style-name="Tabella14.A1" office:value-type="string">
            <text:p text:style-name="P3"/>
          </table:table-cell>
          <table:table-cell table:style-name="Tabella14.A1" office:value-type="string">
            <text:p text:style-name="P3"/>
          </table:table-cell>
          <table:table-cell table:style-name="Tabella14.E1" office:value-type="string">
            <text:p text:style-name="P3"/>
          </table:table-cell>
        </table:table-row>
      </table:table>
      <text:p text:style-name="P62">
        <text:span text:style-name="T18">non è stata pronunciata</text:span>
        <text:span text:style-name="T5"> sentenza definitiva di condanna passata in giudicato, decreto penale di condanna divenuto irrevocabile o sentenza di applicazione della pena su richiesta ai sensi dell’articolo 444 del codice di procedura penale, comprese le condanne per le quali è stato concesso il beneficio della non menzione;</text:span>
      </text:p>
      <text:p text:style-name="P75">
        b)
        <text:tab/>
        che nei confronti dei seguenti soggetti cessati:
      </text:p>
      <table:table table:name="Tabella15" table:style-name="Tabella15">
        <table:table-column table:style-name="Tabella15.A"/>
        <table:table-column table:style-name="Tabella15.B"/>
        <table:table-column table:style-name="Tabella15.C"/>
        <table:table-column table:style-name="Tabella15.D"/>
        <table:table-column table:style-name="Tabella15.E"/>
        <table:table-row table:style-name="Tabella15.1">
          <table:table-cell table:style-name="Tabella15.A1" office:value-type="string">
            <text:p text:style-name="P8">Cognome e nome</text:p>
          </table:table-cell>
          <table:table-cell table:style-name="Tabella15.A1" office:value-type="string">
            <text:p text:style-name="P8">nato a</text:p>
          </table:table-cell>
          <table:table-cell table:style-name="Tabella15.A1" office:value-type="string">
            <text:p text:style-name="P8">in data</text:p>
          </table:table-cell>
          <table:table-cell table:style-name="Tabella15.A1" office:value-type="string">
            <text:p text:style-name="P8">carica ricoperta</text:p>
          </table:table-cell>
          <table:table-cell table:style-name="Tabella15.E1" office:value-type="string">
            <text:p text:style-name="P9">fino alla data del </text:p>
          </table:table-cell>
        </table:table-row>
        <table:table-row table:style-name="Tabella15.1">
          <table:table-cell table:style-name="Tabella15.A1" office:value-type="string">
            <text:p text:style-name="P8"/>
          </table:table-cell>
          <table:table-cell table:style-name="Tabella15.A1" office:value-type="string">
            <text:p text:style-name="P3"/>
          </table:table-cell>
          <table:table-cell table:style-name="Tabella15.A1" office:value-type="string">
            <text:p text:style-name="P3"/>
          </table:table-cell>
          <table:table-cell table:style-name="Tabella15.A1" office:value-type="string">
            <text:p text:style-name="P3"/>
          </table:table-cell>
          <table:table-cell table:style-name="Tabella15.E1" office:value-type="string">
            <text:p text:style-name="P3"/>
          </table:table-cell>
        </table:table-row>
        <table:table-row table:style-name="Tabella15.1">
          <table:table-cell table:style-name="Tabella15.A1" office:value-type="string">
            <text:p text:style-name="P3"/>
          </table:table-cell>
          <table:table-cell table:style-name="Tabella15.A1" office:value-type="string">
            <text:p text:style-name="P3"/>
          </table:table-cell>
          <table:table-cell table:style-name="Tabella15.A1" office:value-type="string">
            <text:p text:style-name="P3"/>
          </table:table-cell>
          <table:table-cell table:style-name="Tabella15.A1" office:value-type="string">
            <text:p text:style-name="P3"/>
          </table:table-cell>
          <table:table-cell table:style-name="Tabella15.E1" office:value-type="string">
            <text:p text:style-name="P3"/>
          </table:table-cell>
        </table:table-row>
        <table:table-row table:style-name="Tabella15.1">
          <table:table-cell table:style-name="Tabella15.A1" office:value-type="string">
            <text:p text:style-name="P3"/>
          </table:table-cell>
          <table:table-cell table:style-name="Tabella15.A1" office:value-type="string">
            <text:p text:style-name="P3"/>
          </table:table-cell>
          <table:table-cell table:style-name="Tabella15.A1" office:value-type="string">
            <text:p text:style-name="P3"/>
          </table:table-cell>
          <table:table-cell table:style-name="Tabella15.A1" office:value-type="string">
            <text:p text:style-name="P3"/>
          </table:table-cell>
          <table:table-cell table:style-name="Tabella15.E1" office:value-type="string">
            <text:p text:style-name="P3"/>
          </table:table-cell>
        </table:table-row>
      </table:table>
      <text:p text:style-name="P62">
        <text:span text:style-name="T18">è stata pronunciata</text:span>
        <text:span text:style-name="T5"> sentenza definitiva di condanna passata in giudicato o è stato emesso decreto penale di condanna divenuto irrevocabile, per i seguenti reati:</text:span>
      </text:p>
      <table:table table:name="Tabella16" table:style-name="Tabella16">
        <table:table-column table:style-name="Tabella16.A"/>
        <table:table-column table:style-name="Tabella16.B"/>
        <table:table-column table:style-name="Tabella16.C"/>
        <table:table-row table:style-name="Tabella16.1">
          <table:table-cell table:style-name="Tabella16.A1" office:value-type="string">
            <text:p text:style-name="P68"/>
          </table:table-cell>
          <table:table-cell table:style-name="Tabella16.B1" table:number-columns-spanned="2" office:value-type="string">
            <text:p text:style-name="P41"/>
          </table:table-cell>
          <table:covered-table-cell/>
        </table:table-row>
        <table:table-row table:style-name="Tabella16.1">
          <table:table-cell table:style-name="Tabella16.A1" office:value-type="string">
            <text:p text:style-name="P68"/>
          </table:table-cell>
          <table:table-cell table:style-name="Tabella16.B1" table:number-columns-spanned="2" office:value-type="string">
            <text:p text:style-name="P40"/>
          </table:table-cell>
          <table:covered-table-cell/>
        </table:table-row>
        <table:table-row table:style-name="Tabella16.1">
          <table:table-cell table:style-name="Tabella16.A1" office:value-type="string">
            <text:p text:style-name="P68">
              <draw:control text:anchor-type="as-char" draw:z-index="39" draw:style-name="gr1" draw:text-style-name="P88" svg:width="0.32cm" svg:height="0.32cm" draw:control="control40"/>
            </text:p>
          </table:table-cell>
          <table:table-cell table:style-name="Tabella16.A1" table:number-columns-spanned="2" office:value-type="string">
            <text:p text:style-name="P41">
              -
              <text:tab/>
              e la ditta / impresa ha adottato i seguenti atti o misure di completa dissociazione dalla condotta 
            </text:p>
          </table:table-cell>
          <table:covered-table-cell/>
        </table:table-row>
        <table:table-row table:style-name="Tabella16.1">
          <table:table-cell table:style-name="Tabella16.A1" office:value-type="string">
            <text:p text:style-name="P68"/>
          </table:table-cell>
          <table:table-cell table:style-name="Tabella16.A1" office:value-type="string">
            <text:p text:style-name="P41">
              <text:tab/>
              penalmente sanzionata: 
              <text:s/>
            </text:p>
          </table:table-cell>
          <table:table-cell table:style-name="Tabella16.B1" office:value-type="string">
            <text:p text:style-name="P43">
              <text:span text:style-name="T27">(</text:span>
              <text:span text:style-name="Endnote_20_Symbol">
                <text:span text:style-name="T5">
                  <text:note text:id="ftn23" text:note-class="endnote">
                    <text:note-citation>23</text:note-citation>
                    <text:note-body>
                      <text:p text:style-name="P53">
                        <text:s/>
                        <text:tab/>
                        Indicare gli atti o le misure adottati per dimostrare la completa dissociazione dalla condotta penalmente sanzionata.
                      </text:p>
                    </text:note-body>
                  </text:note>
                </text:span>
              </text:span>
              <text:span text:style-name="T27">)</text:span>
            </text:p>
          </table:table-cell>
        </table:table-row>
        <table:table-row table:style-name="Tabella16.1">
          <table:table-cell table:style-name="Tabella16.A1" office:value-type="string">
            <text:p text:style-name="P68"/>
          </table:table-cell>
          <table:table-cell table:style-name="Tabella16.B1" table:number-columns-spanned="2" office:value-type="string">
            <text:p text:style-name="P42">
              <text:span text:style-name="T5">
                <text:tab/>
              </text:span>
              <text:span text:style-name="T27"> </text:span>
            </text:p>
          </table:table-cell>
          <table:covered-table-cell/>
        </table:table-row>
        <table:table-row table:style-name="Tabella16.1">
          <table:table-cell table:style-name="Tabella16.A1" office:value-type="string">
            <text:p text:style-name="P68"/>
          </table:table-cell>
          <table:table-cell table:style-name="Tabella16.A1" table:number-columns-spanned="2" office:value-type="string">
            <text:p text:style-name="P40"/>
          </table:table-cell>
          <table:covered-table-cell/>
        </table:table-row>
        <text:soft-page-break/>
        <table:table-row table:style-name="Tabella16.1">
          <table:table-cell table:style-name="Tabella16.A1" office:value-type="string">
            <text:p text:style-name="P68"/>
          </table:table-cell>
          <table:table-cell table:style-name="Tabella16.B1" table:number-columns-spanned="2" office:value-type="string">
            <text:p text:style-name="P40"/>
          </table:table-cell>
          <table:covered-table-cell/>
        </table:table-row>
      </table:table>
      <text:p text:style-name="P75">
        c)
        <text:tab/>
        che nei confronti dei seguenti soggetti cessati:
      </text:p>
      <table:table table:name="Tabella17" table:style-name="Tabella17">
        <table:table-column table:style-name="Tabella17.A"/>
        <table:table-column table:style-name="Tabella17.B"/>
        <table:table-column table:style-name="Tabella17.C"/>
        <table:table-column table:style-name="Tabella17.D"/>
        <table:table-column table:style-name="Tabella17.E"/>
        <table:table-row table:style-name="Tabella17.1">
          <table:table-cell table:style-name="Tabella17.A1" office:value-type="string">
            <text:p text:style-name="P8">Cognome e nome</text:p>
          </table:table-cell>
          <table:table-cell table:style-name="Tabella17.A1" office:value-type="string">
            <text:p text:style-name="P8">nato a</text:p>
          </table:table-cell>
          <table:table-cell table:style-name="Tabella17.A1" office:value-type="string">
            <text:p text:style-name="P8">in data</text:p>
          </table:table-cell>
          <table:table-cell table:style-name="Tabella17.A1" office:value-type="string">
            <text:p text:style-name="P8">carica ricoperta</text:p>
          </table:table-cell>
          <table:table-cell table:style-name="Tabella17.E1" office:value-type="string">
            <text:p text:style-name="P9">fino alla data del</text:p>
          </table:table-cell>
        </table:table-row>
        <table:table-row table:style-name="Tabella17.1">
          <table:table-cell table:style-name="Tabella17.A1" office:value-type="string">
            <text:p text:style-name="P3"/>
          </table:table-cell>
          <table:table-cell table:style-name="Tabella17.A1" office:value-type="string">
            <text:p text:style-name="P3"/>
          </table:table-cell>
          <table:table-cell table:style-name="Tabella17.A1" office:value-type="string">
            <text:p text:style-name="P3"/>
          </table:table-cell>
          <table:table-cell table:style-name="Tabella17.A1" office:value-type="string">
            <text:p text:style-name="P3"/>
          </table:table-cell>
          <table:table-cell table:style-name="Tabella17.E1" office:value-type="string">
            <text:p text:style-name="P3"/>
          </table:table-cell>
        </table:table-row>
        <table:table-row table:style-name="Tabella17.1">
          <table:table-cell table:style-name="Tabella17.A1" office:value-type="string">
            <text:p text:style-name="P3"/>
          </table:table-cell>
          <table:table-cell table:style-name="Tabella17.A1" office:value-type="string">
            <text:p text:style-name="P3"/>
          </table:table-cell>
          <table:table-cell table:style-name="Tabella17.A1" office:value-type="string">
            <text:p text:style-name="P3"/>
          </table:table-cell>
          <table:table-cell table:style-name="Tabella17.A1" office:value-type="string">
            <text:p text:style-name="P3"/>
          </table:table-cell>
          <table:table-cell table:style-name="Tabella17.E1" office:value-type="string">
            <text:p text:style-name="P3"/>
          </table:table-cell>
        </table:table-row>
      </table:table>
      <text:p text:style-name="P62">
        <text:span text:style-name="T18">è stata pronunciata</text:span>
        <text:span text:style-name="T5"> sentenza di applicazione della pena su richiesta ai sensi dell’articolo 444 del codice di procedura penale, per i seguenti reati:</text:span>
      </text:p>
      <table:table table:name="Tabella18" table:style-name="Tabella18">
        <table:table-column table:style-name="Tabella18.A"/>
        <table:table-column table:style-name="Tabella18.B"/>
        <table:table-column table:style-name="Tabella18.C"/>
        <table:table-row table:style-name="Tabella18.1">
          <table:table-cell table:style-name="Tabella18.A1" office:value-type="string">
            <text:p text:style-name="P68"/>
          </table:table-cell>
          <table:table-cell table:style-name="Tabella18.B1" table:number-columns-spanned="2" office:value-type="string">
            <text:p text:style-name="P41"/>
          </table:table-cell>
          <table:covered-table-cell/>
        </table:table-row>
        <table:table-row table:style-name="Tabella18.1">
          <table:table-cell table:style-name="Tabella18.A1" office:value-type="string">
            <text:p text:style-name="P68"/>
          </table:table-cell>
          <table:table-cell table:style-name="Tabella18.B2" table:number-columns-spanned="2" office:value-type="string">
            <text:p text:style-name="P41"/>
          </table:table-cell>
          <table:covered-table-cell/>
        </table:table-row>
        <table:table-row table:style-name="Tabella18.1">
          <table:table-cell table:style-name="Tabella18.A1" office:value-type="string">
            <text:p text:style-name="P68">
              <draw:control text:anchor-type="as-char" draw:z-index="40" draw:style-name="gr1" draw:text-style-name="P88" svg:width="0.32cm" svg:height="0.32cm" draw:control="control41"/>
            </text:p>
          </table:table-cell>
          <table:table-cell table:style-name="Tabella18.B3" table:number-columns-spanned="2" office:value-type="string">
            <text:p text:style-name="P41">
              -
              <text:tab/>
              e la ditta / impresa ha adottato i seguenti atti o misure di completa dissociazione dalla condotta 
            </text:p>
          </table:table-cell>
          <table:covered-table-cell/>
        </table:table-row>
        <table:table-row table:style-name="Tabella18.1">
          <table:table-cell table:style-name="Tabella18.A1" office:value-type="string">
            <text:p text:style-name="P68"/>
          </table:table-cell>
          <table:table-cell table:style-name="Tabella18.A1" office:value-type="string">
            <text:p text:style-name="P41">
              <text:tab/>
              penalmente sanzionata: 
              <text:s/>
            </text:p>
          </table:table-cell>
          <table:table-cell table:style-name="Tabella18.B1" office:value-type="string">
            <text:p text:style-name="P43">
              <text:span text:style-name="T27">(</text:span>
              <text:span text:style-name="Endnote_20_Symbol">
                <text:span text:style-name="T5">
                  <text:note text:id="ftn24" text:note-class="endnote">
                    <text:note-citation>24</text:note-citation>
                    <text:note-body>
                      <text:p text:style-name="P53">
                        <text:s/>
                        <text:tab/>
                        Indicare gli atti o le misure adottati per dimostrare la completa dissociazione dalla condotta penalmente sanzionata.
                      </text:p>
                    </text:note-body>
                  </text:note>
                </text:span>
              </text:span>
              <text:span text:style-name="T27">)</text:span>
            </text:p>
          </table:table-cell>
        </table:table-row>
        <table:table-row table:style-name="Tabella18.1">
          <table:table-cell table:style-name="Tabella18.A1" office:value-type="string">
            <text:p text:style-name="P68"/>
          </table:table-cell>
          <table:table-cell table:style-name="Tabella18.B1" table:number-columns-spanned="2" office:value-type="string">
            <text:p text:style-name="P40">
              <text:tab/>
            </text:p>
          </table:table-cell>
          <table:covered-table-cell/>
        </table:table-row>
        <table:table-row table:style-name="Tabella18.1">
          <table:table-cell table:style-name="Tabella18.A1" office:value-type="string">
            <text:p text:style-name="P68"/>
          </table:table-cell>
          <table:table-cell table:style-name="Tabella18.B1" table:number-columns-spanned="2" office:value-type="string">
            <text:p text:style-name="P40"/>
          </table:table-cell>
          <table:covered-table-cell/>
        </table:table-row>
      </table:table>
      <text:p text:style-name="P75">
        d)
        <text:tab/>
        che nei confronti dei seguenti soggetti cessati:
      </text:p>
      <table:table table:name="Tabella19" table:style-name="Tabella19">
        <table:table-column table:style-name="Tabella19.A"/>
        <table:table-column table:style-name="Tabella19.B"/>
        <table:table-column table:style-name="Tabella19.C"/>
        <table:table-column table:style-name="Tabella19.D"/>
        <table:table-column table:style-name="Tabella19.E"/>
        <table:table-row table:style-name="Tabella19.1">
          <table:table-cell table:style-name="Tabella19.A1" office:value-type="string">
            <text:p text:style-name="P7">Cognome e nome</text:p>
          </table:table-cell>
          <table:table-cell table:style-name="Tabella19.A1" office:value-type="string">
            <text:p text:style-name="P7">nato a</text:p>
          </table:table-cell>
          <table:table-cell table:style-name="Tabella19.A1" office:value-type="string">
            <text:p text:style-name="P7">in data</text:p>
          </table:table-cell>
          <table:table-cell table:style-name="Tabella19.A1" office:value-type="string">
            <text:p text:style-name="P7">carica ricoperta</text:p>
          </table:table-cell>
          <table:table-cell table:style-name="Tabella19.E1" office:value-type="string">
            <text:p text:style-name="P10">fino alla data del</text:p>
          </table:table-cell>
        </table:table-row>
        <table:table-row table:style-name="Tabella19.1">
          <table:table-cell table:style-name="Tabella19.A1" office:value-type="string">
            <text:p text:style-name="P3"/>
          </table:table-cell>
          <table:table-cell table:style-name="Tabella19.A1" office:value-type="string">
            <text:p text:style-name="P3"/>
          </table:table-cell>
          <table:table-cell table:style-name="Tabella19.A1" office:value-type="string">
            <text:p text:style-name="P3"/>
          </table:table-cell>
          <table:table-cell table:style-name="Tabella19.A1" office:value-type="string">
            <text:p text:style-name="P3"/>
          </table:table-cell>
          <table:table-cell table:style-name="Tabella19.E1" office:value-type="string">
            <text:p text:style-name="P3"/>
          </table:table-cell>
        </table:table-row>
        <table:table-row table:style-name="Tabella19.1">
          <table:table-cell table:style-name="Tabella19.A1" office:value-type="string">
            <text:p text:style-name="P3"/>
          </table:table-cell>
          <table:table-cell table:style-name="Tabella19.A1" office:value-type="string">
            <text:p text:style-name="P3"/>
          </table:table-cell>
          <table:table-cell table:style-name="Tabella19.A1" office:value-type="string">
            <text:p text:style-name="P3"/>
          </table:table-cell>
          <table:table-cell table:style-name="Tabella19.A1" office:value-type="string">
            <text:p text:style-name="P3"/>
          </table:table-cell>
          <table:table-cell table:style-name="Tabella19.E1" office:value-type="string">
            <text:p text:style-name="P3"/>
          </table:table-cell>
        </table:table-row>
      </table:table>
      <text:p text:style-name="P63">
        <text:span text:style-name="T5">la situazione giuridica relativa alla sussistenza di sentenze di condanna passate in giudicato, decreti penali di condanna divenuti irrevocabili o sentenze di applicazione della pena su richiesta, ai sensi dell’articolo 444 del codice di procedura penale, è dichiarata singolarmente dagli stessi soggetti in allegato alla presente dichiarazione; </text:span>
        <text:span text:style-name="T27">(</text:span>
        <text:span text:style-name="Endnote_20_Symbol">
          <text:span text:style-name="T5">
            <text:note text:id="ftn25" text:note-class="endnote">
              <text:note-citation>25</text:note-citation>
              <text:note-body>
                <text:p text:style-name="P49">
                  <text:span text:style-name="Endnote_20_Symbol">
                    <text:span text:style-name="T11">
                      <text:s/>
                    </text:span>
                  </text:span>
                  <text:span text:style-name="T11">
                    <text:tab/>
                    Allegare la dichiarazione soggettiva autonoma adattando per le parti di interesse il fac-simile allegato “B” previsto per i soggetti in carica, limitatamente alla dichiarazione n. 2 presente su tale modello, al caso di specie. Si precisa, inoltre, come chiarito dall’Autorità per la vigilanza sui contratti pubblici di lavori, servizi e forniture, nella Determinazione del 12 gennaio 2010, n. 1, che “Può ritenersi, tuttavia, ammissibile, con riguardo ai soggetti cessati dalla carica, che il legale rappresentante, ai sensi dell’art. 47, comma 2, del d.P.R. n. 445/2000, produca una dichiarazione sostitutiva dell’atto di notorietà “
                  </text:span>
                  <text:span text:style-name="T14">per quanto a propria conoscenza</text:span>
                  <text:span text:style-name="T11">”, specificando le circostanze che rendono impossibile (ad esempio, in caso di decesso) o eccessivamente gravosa (ad esempio, in caso di irreperibilità o immotivato rifiuto) la produzione della dichiarazione da parte dei soggetti interessati”.</text:span>
                </text:p>
              </text:note-body>
            </text:note>
          </text:span>
        </text:span>
        <text:span text:style-name="T27">)</text:span>
      </text:p>
      <text:p text:style-name="P76"/>
      <text:p text:style-name="P76">
        4)
        <text:tab/>
        che, ai sensi dell’articolo 1-bis, comma 14, della legge 18 ottobre 2001, n. 383, questa impresa:
      </text:p>
      <text:p text:style-name="P80">
        <text:bookmark-start text:name="Controllo27"/>
        <text:span text:style-name="T5">
          <draw:control text:anchor-type="as-char" draw:z-index="41" draw:style-name="gr1" draw:text-style-name="P88" svg:width="0.32cm" svg:height="0.32cm" draw:control="control42"/>
        </text:span>
        <text:bookmark-end text:name="Controllo27"/>
        <text:span text:style-name="T5">
          -
          <text:tab/>
          non si è avvalsa dei piani individuali di emersione;
        </text:span>
      </text:p>
      <text:p text:style-name="P80">
        <text:bookmark-start text:name="Controllo28"/>
        <text:span text:style-name="T5">
          <draw:control text:anchor-type="as-char" draw:z-index="42" draw:style-name="gr1" draw:text-style-name="P88" svg:width="0.32cm" svg:height="0.32cm" draw:control="control43"/>
        </text:span>
        <text:bookmark-end text:name="Controllo28"/>
        <text:span text:style-name="T5">
          -
          <text:tab/>
          si è avvalsa dei piani individuali di emersione ma tali piani si sono conclusi; 
        </text:span>
      </text:p>
      <text:p text:style-name="P78"/>
      <text:p text:style-name="P78">
        5)
        <text:tab/>
        che, ai sensi dell’articolo 49, comma 2, lettera e), e comma 8, del decreto legislativo n. 163 del 2006:
      </text:p>
      <text:p text:style-name="P65">
        <text:span text:style-name="T5">
          a)
          <text:tab/>
          non partecipa individualmente in proprio, né in raggruppamento temporaneo o consorzio diverso da quello di cui essa faccia parte in quanto concorrente oltre che ausiliaria; 
          <text:s/>
        </text:span>
        <text:span text:style-name="T27">(</text:span>
        <text:span text:style-name="T27">
          <text:note text:id="ftn26" text:note-class="endnote">
            <text:note-citation>26</text:note-citation>
            <text:note-body>
              <text:p text:style-name="P49">
                <text:span text:style-name="T13">
                  <text:s/>
                  <text:tab/>
                  Qualora l’impresa ausiliaria sia tale senza partecipare alla gara in raggruppamento o consorzio, sopprimere le parole «
                </text:span>
                <text:span text:style-name="T9">diverso da quello di cui essa faccia parte in quanto concorrente oltre che ausiliaria</text:span>
                <text:span text:style-name="T13"> ». </text:span>
              </text:p>
            </text:note-body>
          </text:note>
        </text:span>
        <text:span text:style-name="T27">)</text:span>
      </text:p>
      <text:p text:style-name="P67">
        b)
        <text:tab/>
        non assume il ruolo di ausiliaria di più operatori economici che partecipano separatamente alla gara;
      </text:p>
      <text:p text:style-name="P55">DICHIARA </text:p>
      <text:list xml:id="list38252647" text:style-name="WW8Num2">
        <text:list-item>
          <text:p text:style-name="P86">di obbligarsi verso il concorrente indicato all’inizio e verso la stazione appaltante, a mettere a disposizione del concorrente medesimo le risorse necessarie per tutta la durata della concessione, mediante avvalimento, ai sensi dell’articolo 49, commi 2, lettere c) e d), e 5, del decreto legislativo n. 163 del 2006, in relazione:</text:p>
        </text:list-item>
      </text:list>
      <text:p text:style-name="P81">
        <text:span text:style-name="T32"></text:span>
        <text:span text:style-name="T5">
          <text:s text:c="2"/>
          al requisito di 
        </text:span>
        <text:span text:style-name="T3">Capacità economica e finanziaria </text:span>
        <text:span text:style-name="T5">richiesto al </text:span>
        <text:span text:style-name="T2">punto III.2.2 </text:span>
        <text:span text:style-name="T5">concernente</text:span>
        <text:span text:style-name="T2"> </text:span>
        <text:span text:style-name="T5">il fatturato globale d’impresa realizzato nell’ultimo triennio (2012/2013/2014) e conseguimento di un fatturato specifico annuo per servizi identici e/o analoghi a quelli oggetto della presente concessione (gestione servizi di ristorazione scolastica e/o collettiva) non inferiore a eur</text:span>
        <text:span text:style-name="T23">o 1.000.000,00;</text:span>
      </text:p>
      <text:list xml:id="list38263150" text:style-name="WW8Num1">
        <text:list-item>
          <text:p text:style-name="P87">
            <text:span text:style-name="T5">al requisito di </text:span>
            <text:span text:style-name="T3">Capacità tecnica</text:span>
            <text:span text:style-name="T5"> richiesto al </text:span>
            <text:span text:style-name="T2">punto III.2.3, </text:span>
            <text:span text:style-name="T5">
              del bando di gara concernente i principali servizi identici 
              <text:s/>
              e/o analoghi a quelli oggetto della presente gara (gestione servizi di ristorazione scolastica e/o collettiva) prestati negli ultimi tre anni consecutivi precedenti la data di pubblicazione del bando di gara in cui sia ricompresa la gestione di almeno un servizio di ristorazione scolastica con almeno 240.000 pasti annui, come di seguito riportato:
            </text:span>
          </text:p>
        </text:list-item>
      </text:list>
      <table:table table:name="Tabella20" table:style-name="Tabella20">
        <table:table-column table:style-name="Tabella20.A"/>
        <table:table-column table:style-name="Tabella20.B"/>
        <table:table-column table:style-name="Tabella20.C"/>
        <table:table-column table:style-name="Tabella20.D"/>
        <table:table-column table:style-name="Tabella20.E"/>
        <table:table-row table:style-name="Tabella20.1">
          <table:table-cell table:style-name="Tabella20.A1" office:value-type="string">
            <text:p text:style-name="P18">Oggetto del servizio</text:p>
          </table:table-cell>
          <table:table-cell table:style-name="Tabella20.A1" office:value-type="string">
            <text:p text:style-name="P18">Committente</text:p>
          </table:table-cell>
          <table:table-cell table:style-name="Tabella20.A1" office:value-type="string">
            <text:p text:style-name="P18">Importo contrattuale</text:p>
          </table:table-cell>
          <table:table-cell table:style-name="Tabella20.A1" office:value-type="string">
            <text:p text:style-name="P18">n. pasti annui erogati</text:p>
          </table:table-cell>
          <table:table-cell table:style-name="Tabella20.E1" office:value-type="string">
            <text:p text:style-name="P18">Periodo di effettuazione</text:p>
          </table:table-cell>
        </table:table-row>
        <table:table-row table:style-name="Tabella20.1">
          <table:table-cell table:style-name="Tabella20.A1" office:value-type="string">
            <text:p text:style-name="P18"/>
          </table:table-cell>
          <table:table-cell table:style-name="Tabella20.A1" office:value-type="string">
            <text:p text:style-name="P18"/>
          </table:table-cell>
          <table:table-cell table:style-name="Tabella20.A1" office:value-type="string">
            <text:p text:style-name="P18"/>
          </table:table-cell>
          <table:table-cell table:style-name="Tabella20.A1" office:value-type="string">
            <text:p text:style-name="P18"/>
          </table:table-cell>
          <table:table-cell table:style-name="Tabella20.E1" office:value-type="string">
            <text:p text:style-name="P18"/>
          </table:table-cell>
        </table:table-row>
        <table:table-row table:style-name="Tabella20.1">
          <table:table-cell table:style-name="Tabella20.A1" office:value-type="string">
            <text:p text:style-name="P18"/>
          </table:table-cell>
          <table:table-cell table:style-name="Tabella20.A1" office:value-type="string">
            <text:p text:style-name="P18"/>
          </table:table-cell>
          <table:table-cell table:style-name="Tabella20.A1" office:value-type="string">
            <text:p text:style-name="P18"/>
          </table:table-cell>
          <table:table-cell table:style-name="Tabella20.A1" office:value-type="string">
            <text:p text:style-name="P18"/>
          </table:table-cell>
          <table:table-cell table:style-name="Tabella20.E1" office:value-type="string">
            <text:p text:style-name="P18"/>
          </table:table-cell>
        </table:table-row>
        <text:soft-page-break/>
        <table:table-row table:style-name="Tabella20.1">
          <table:table-cell table:style-name="Tabella20.A1" office:value-type="string">
            <text:p text:style-name="P18"/>
          </table:table-cell>
          <table:table-cell table:style-name="Tabella20.A1" office:value-type="string">
            <text:p text:style-name="P18"/>
          </table:table-cell>
          <table:table-cell table:style-name="Tabella20.A1" office:value-type="string">
            <text:p text:style-name="P18"/>
          </table:table-cell>
          <table:table-cell table:style-name="Tabella20.A1" office:value-type="string">
            <text:p text:style-name="P18"/>
          </table:table-cell>
          <table:table-cell table:style-name="Tabella20.E1" office:value-type="string">
            <text:p text:style-name="P18"/>
          </table:table-cell>
        </table:table-row>
      </table:table>
      <text:p text:style-name="P55">DICHIARA </text:p>
      <text:p text:style-name="P78">
        7)
        <text:tab/>
        ai fini dell’acquisizione d’ufficio del DURC da parte della Stazione appaltante, che:
      </text:p>
      <table:table table:name="Tabella21" table:style-name="Tabella21">
        <table:table-column table:style-name="Tabella21.A"/>
        <table:table-column table:style-name="Tabella21.B"/>
        <table:table-column table:style-name="Tabella21.C"/>
        <table:table-column table:style-name="Tabella21.D"/>
        <table:table-column table:style-name="Tabella21.E"/>
        <table:table-column table:style-name="Tabella21.A"/>
        <table:table-column table:style-name="Tabella21.G"/>
        <table:table-column table:style-name="Tabella21.H"/>
        <table:table-column table:style-name="Tabella21.A"/>
        <table:table-column table:style-name="Tabella21.J"/>
        <table:table-column table:style-name="Tabella21.K"/>
        <table:table-row table:style-name="Tabella21.1">
          <table:table-cell table:style-name="Tabella21.A1" office:value-type="string">
            <text:p text:style-name="P58">
              <draw:control text:anchor-type="as-char" draw:z-index="43" draw:style-name="gr1" draw:text-style-name="P88" svg:width="0.32cm" svg:height="0.32cm" draw:control="control44"/>
            </text:p>
          </table:table-cell>
          <table:table-cell table:style-name="Tabella21.A1" office:value-type="string">
            <text:p text:style-name="P59">a) -</text:p>
          </table:table-cell>
          <table:table-cell table:style-name="Tabella21.A1" table:number-columns-spanned="9" office:value-type="string">
            <text:p text:style-name="P70">ha allegato originale del DURC in data non anteriore a 3 (tre) mesi;</text:p>
          </table:table-cell>
          <table:covered-table-cell/>
          <table:covered-table-cell/>
          <table:covered-table-cell/>
          <table:covered-table-cell/>
          <table:covered-table-cell/>
          <table:covered-table-cell/>
          <table:covered-table-cell/>
          <table:covered-table-cell/>
        </table:table-row>
        <table:table-row table:style-name="Tabella21.1">
          <table:table-cell table:style-name="Tabella21.A1" office:value-type="string">
            <text:p text:style-name="P58">
              <draw:control text:anchor-type="as-char" draw:z-index="44" draw:style-name="gr1" draw:text-style-name="P88" svg:width="0.32cm" svg:height="0.32cm" draw:control="control45"/>
            </text:p>
          </table:table-cell>
          <table:table-cell table:style-name="Tabella21.A1" office:value-type="string">
            <text:p text:style-name="P59">b) -</text:p>
          </table:table-cell>
          <table:table-cell table:style-name="Tabella21.A1" table:number-columns-spanned="9" office:value-type="string">
            <text:p text:style-name="P70">ha allegato copia cartacea del modello unificato INAIL-INPS compilata nei quadri «A» e «B» con le indicazioni pertinenti;</text:p>
          </table:table-cell>
          <table:covered-table-cell/>
          <table:covered-table-cell/>
          <table:covered-table-cell/>
          <table:covered-table-cell/>
          <table:covered-table-cell/>
          <table:covered-table-cell/>
          <table:covered-table-cell/>
          <table:covered-table-cell/>
        </table:table-row>
        <table:table-row table:style-name="Tabella21.1">
          <table:table-cell table:style-name="Tabella21.A1" office:value-type="string">
            <text:p text:style-name="P58">
              <draw:control text:anchor-type="as-char" draw:z-index="45" draw:style-name="gr1" draw:text-style-name="P88" svg:width="0.32cm" svg:height="0.32cm" draw:control="control46"/>
            </text:p>
          </table:table-cell>
          <table:table-cell table:style-name="Tabella21.A1" office:value-type="string">
            <text:p text:style-name="P59">c) -</text:p>
          </table:table-cell>
          <table:table-cell table:style-name="Tabella21.A1" table:number-columns-spanned="9" office:value-type="string">
            <text:p text:style-name="P70">l’impresa applica il contratto collettivo nazionale di lavoro (C.C.N.L.) del settore:</text:p>
            <text:p text:style-name="P69">__________________________________________________________________</text:p>
            <text:p text:style-name="P69"/>
          </table:table-cell>
          <table:covered-table-cell/>
          <table:covered-table-cell/>
          <table:covered-table-cell/>
          <table:covered-table-cell/>
          <table:covered-table-cell/>
          <table:covered-table-cell/>
          <table:covered-table-cell/>
          <table:covered-table-cell/>
        </table:table-row>
        <table:table-row table:style-name="Tabella21.1">
          <table:table-cell table:style-name="Tabella21.A1" office:value-type="string">
            <text:p text:style-name="P58"/>
          </table:table-cell>
          <table:table-cell table:style-name="Tabella21.A1" office:value-type="string">
            <text:p text:style-name="P59"/>
          </table:table-cell>
          <table:table-cell table:style-name="Tabella21.A1" table:number-columns-spanned="9" office:value-type="string">
            <text:p text:style-name="P39">
              <text:tab/>
              ha la seguente dimensione aziendale:
            </text:p>
          </table:table-cell>
          <table:covered-table-cell/>
          <table:covered-table-cell/>
          <table:covered-table-cell/>
          <table:covered-table-cell/>
          <table:covered-table-cell/>
          <table:covered-table-cell/>
          <table:covered-table-cell/>
          <table:covered-table-cell/>
        </table:table-row>
        <table:table-row table:style-name="Tabella21.1">
          <table:table-cell table:style-name="Tabella21.A1" office:value-type="string">
            <text:p text:style-name="P58"/>
          </table:table-cell>
          <table:table-cell table:style-name="Tabella21.A1" office:value-type="string">
            <text:p text:style-name="P59"/>
          </table:table-cell>
          <table:table-cell table:style-name="Tabella21.A1" office:value-type="string">
            <text:p text:style-name="P60">
              <draw:control text:anchor-type="as-char" draw:z-index="46" draw:style-name="gr1" draw:text-style-name="P88" svg:width="0.32cm" svg:height="0.32cm" draw:control="control47"/>
            </text:p>
          </table:table-cell>
          <table:table-cell table:style-name="Tabella21.A1" table:number-columns-spanned="2" office:value-type="string">
            <text:p text:style-name="P70">da 0 a 5</text:p>
          </table:table-cell>
          <table:covered-table-cell/>
          <table:table-cell table:style-name="Tabella21.A1" office:value-type="string">
            <text:p text:style-name="P60">
              <draw:control text:anchor-type="as-char" draw:z-index="47" draw:style-name="gr1" draw:text-style-name="P88" svg:width="0.32cm" svg:height="0.32cm" draw:control="control48"/>
            </text:p>
          </table:table-cell>
          <table:table-cell table:style-name="Tabella21.A1" table:number-columns-spanned="2" office:value-type="string">
            <text:p text:style-name="P70">da 6 a 15</text:p>
          </table:table-cell>
          <table:covered-table-cell/>
          <table:table-cell table:style-name="Tabella21.A1" office:value-type="string">
            <text:p text:style-name="P60">
              <draw:control text:anchor-type="as-char" draw:z-index="48" draw:style-name="gr1" draw:text-style-name="P88" svg:width="0.32cm" svg:height="0.32cm" draw:control="control49"/>
            </text:p>
          </table:table-cell>
          <table:table-cell table:style-name="Tabella21.A1" table:number-columns-spanned="2" office:value-type="string">
            <text:p text:style-name="P70">da 16 a 50</text:p>
          </table:table-cell>
          <table:covered-table-cell/>
        </table:table-row>
        <table:table-row table:style-name="Tabella21.1">
          <table:table-cell table:style-name="Tabella21.A1" office:value-type="string">
            <text:p text:style-name="P58"/>
          </table:table-cell>
          <table:table-cell table:style-name="Tabella21.A1" office:value-type="string">
            <text:p text:style-name="P59"/>
          </table:table-cell>
          <table:table-cell table:style-name="Tabella21.A1" office:value-type="string">
            <text:p text:style-name="P60">
              <draw:control text:anchor-type="as-char" draw:z-index="49" draw:style-name="gr1" draw:text-style-name="P88" svg:width="0.32cm" svg:height="0.32cm" draw:control="control50"/>
            </text:p>
          </table:table-cell>
          <table:table-cell table:style-name="Tabella21.A1" table:number-columns-spanned="2" office:value-type="string">
            <text:p text:style-name="P70">da 50 a 100</text:p>
          </table:table-cell>
          <table:covered-table-cell/>
          <table:table-cell table:style-name="Tabella21.A1" office:value-type="string">
            <text:p text:style-name="P60">
              <draw:control text:anchor-type="as-char" draw:z-index="50" draw:style-name="gr1" draw:text-style-name="P88" svg:width="0.32cm" svg:height="0.32cm" draw:control="control51"/>
            </text:p>
          </table:table-cell>
          <table:table-cell table:style-name="Tabella21.A1" table:number-columns-spanned="2" office:value-type="string">
            <text:p text:style-name="P70">oltre 100</text:p>
          </table:table-cell>
          <table:covered-table-cell/>
          <table:table-cell table:style-name="Tabella21.A1" office:value-type="string">
            <text:p text:style-name="P70">
              <draw:control text:anchor-type="as-char" draw:z-index="51" draw:style-name="gr1" draw:text-style-name="P88" svg:width="0.32cm" svg:height="0.32cm" draw:control="control52"/>
            </text:p>
          </table:table-cell>
          <table:table-cell table:style-name="Tabella21.A1" table:number-columns-spanned="2" office:value-type="string">
            <text:p text:style-name="P70">numero esatto: _____</text:p>
          </table:table-cell>
          <table:covered-table-cell/>
        </table:table-row>
        <table:table-row table:style-name="Tabella21.1">
          <table:table-cell table:style-name="Tabella21.A1" office:value-type="string">
            <text:p text:style-name="P58"/>
          </table:table-cell>
          <table:table-cell table:style-name="Tabella21.A1" office:value-type="string">
            <text:p text:style-name="P59"/>
          </table:table-cell>
          <table:table-cell table:style-name="Tabella21.A1" table:number-columns-spanned="9" office:value-type="string">
            <text:p text:style-name="P70">ed è iscritta ai seguenti enti previdenziali:</text:p>
          </table:table-cell>
          <table:covered-table-cell/>
          <table:covered-table-cell/>
          <table:covered-table-cell/>
          <table:covered-table-cell/>
          <table:covered-table-cell/>
          <table:covered-table-cell/>
          <table:covered-table-cell/>
          <table:covered-table-cell/>
        </table:table-row>
        <table:table-row table:style-name="Tabella21.1">
          <table:table-cell table:style-name="Tabella21.A1" office:value-type="string">
            <text:p text:style-name="P58"/>
          </table:table-cell>
          <table:table-cell table:style-name="Tabella21.A1" office:value-type="string">
            <text:p text:style-name="P59"/>
          </table:table-cell>
          <table:table-cell table:style-name="Tabella21.C8" table:number-columns-spanned="2" office:value-type="string">
            <text:p text:style-name="P61">INAIL:</text:p>
          </table:table-cell>
          <table:covered-table-cell/>
          <table:table-cell table:style-name="Tabella21.A1" table:number-columns-spanned="2" office:value-type="string">
            <text:p text:style-name="P71">codice ditta:</text:p>
          </table:table-cell>
          <table:covered-table-cell/>
          <table:table-cell table:style-name="Tabella21.G8" office:value-type="string">
            <text:p text:style-name="P60"/>
          </table:table-cell>
          <table:table-cell table:style-name="Tabella21.C8" table:number-columns-spanned="3" office:value-type="string">
            <text:p text:style-name="P71">posizioni assicurative territoriali:</text:p>
          </table:table-cell>
          <table:covered-table-cell/>
          <table:covered-table-cell/>
          <table:table-cell table:style-name="Tabella21.G8" office:value-type="string">
            <text:p text:style-name="P70"/>
          </table:table-cell>
        </table:table-row>
        <table:table-row table:style-name="Tabella21.1">
          <table:table-cell table:style-name="Tabella21.A1" office:value-type="string">
            <text:p text:style-name="P58"/>
          </table:table-cell>
          <table:table-cell table:style-name="Tabella21.A1" office:value-type="string">
            <text:p text:style-name="P59"/>
          </table:table-cell>
          <table:table-cell table:style-name="Tabella21.C8" table:number-columns-spanned="2" office:value-type="string">
            <text:p text:style-name="P61">INPS:</text:p>
          </table:table-cell>
          <table:covered-table-cell/>
          <table:table-cell table:style-name="Tabella21.A1" table:number-columns-spanned="2" office:value-type="string">
            <text:p text:style-name="P71">matricola azienda:</text:p>
          </table:table-cell>
          <table:covered-table-cell/>
          <table:table-cell table:style-name="Tabella21.G9" office:value-type="string">
            <text:p text:style-name="P60"/>
          </table:table-cell>
          <table:table-cell table:style-name="Tabella21.C8" table:number-columns-spanned="3" office:value-type="string">
            <text:p text:style-name="P60">sede competente:</text:p>
          </table:table-cell>
          <table:covered-table-cell/>
          <table:covered-table-cell/>
          <table:table-cell table:style-name="Tabella21.G9" office:value-type="string">
            <text:p text:style-name="P70"/>
          </table:table-cell>
        </table:table-row>
        <table:table-row table:style-name="Tabella21.1">
          <table:table-cell table:style-name="Tabella21.A1" office:value-type="string">
            <text:p text:style-name="P58"/>
          </table:table-cell>
          <table:table-cell table:style-name="Tabella21.A1" office:value-type="string">
            <text:p text:style-name="P59"/>
          </table:table-cell>
          <table:table-cell table:style-name="Tabella21.C8" table:number-columns-spanned="8" office:value-type="string">
            <text:p text:style-name="P71">posizione contributiva individuale titolare / soci imprese artigiane:</text:p>
          </table:table-cell>
          <table:covered-table-cell/>
          <table:covered-table-cell/>
          <table:covered-table-cell/>
          <table:covered-table-cell/>
          <table:covered-table-cell/>
          <table:covered-table-cell/>
          <table:covered-table-cell/>
          <table:table-cell table:style-name="Tabella21.G9" office:value-type="string">
            <text:p text:style-name="P70"/>
          </table:table-cell>
        </table:table-row>
      </table:table>
      <text:p text:style-name="P82"/>
      <text:p text:style-name="P19">Ai sensi del decreto legislativo 30 giugno 2003, n. 196, autorizza la Stazione appaltante all’utilizzazione dei dati di cui alla presente dichiarazione, compresi quelli di cui ai numeri 2) e 3) (dati sensibili ai sensi degli articoli 20, 21 e 22, del citato decreto legislativo, ferme restando le esenzioni dagli obblighi di notifica e acquisizione del consenso), ai fini della partecipazione alla gara e per gli eventuali procedimenti amministrativi e giurisdizionali conseguenti; ne autorizza la comunicazione ai funzionari e agli incaricati della Stazione appaltante, nonché agli eventuali controinteressati che ne facciano legittima e motivata richiesta. In ogni caso ha preso pienamente atto delle informazioni circa la tutela dei dati riportate alla Parte terza, Capo 3, lettera d), del disciplinare di gara.</text:p>
      <text:p text:style-name="P19">La presente dichiarazione può essere sottoposta a verifica ai sensi dell’articolo 71 del d.P.R. n. 445 del 2000; a tale scopo si autorizza espressamente la Stazione appaltante ad acquisire presso le pubbliche amministrazioni i dati necessari per le predette verifiche, qualora tali dati siano in possesso delle predette pubbliche amministrazioni. Quanto al requisito della cifra d’affari in lavori la presente dichiarazione può essere sottoposta alla comprova ai sensi dell’articolo 48 del decreto legislativo n. 163 del 2006.</text:p>
      <text:p text:style-name="P20">
        <text:span text:style-name="T5">Ai sensi degli articoli 75 e 76 del d.P.R. 28 dicembre 2000, n. 445, consapevole dell’esclusione dalla procedura, della decadenza dalla partecipazione e dall’eventuale aggiudicazione, nonché della responsabilità penale per </text:span>
        <text:span text:style-name="T5">falso, cui va incontro in caso di dichiarazione mendace o contenente dati non più rispondenti a verità, la presente dichiarazione, composta da numero ____ pagine, è sottoscritta in data _____________.</text:span>
      </text:p>
      <text:p text:style-name="P25">Apporre firma digitale</text:p>
      <text:p text:style-name="P83"/>
    </office:text>
  </office:body>
</office:document-content>
</file>

<file path=meta.xml><?xml version="1.0" encoding="utf-8"?>
<office:document-meta xmlns:office="urn:oasis:names:tc:opendocument:xmlns:office:1.0" xmlns:xlink="http://www.w3.org/1999/xlink" xmlns:dc="http://purl.org/dc/elements/1.1/" xmlns:meta="urn:oasis:names:tc:opendocument:xmlns:meta:1.0" xmlns:ooo="http://openoffice.org/2004/office" xmlns:grddl="http://www.w3.org/2003/g/data-view#" office:version="1.2" grddl:transformation="http://docs.oasis-open.org/office/1.2/xslt/odf2rdf.xsl">
  <office:meta>
    <dc:title>Lavori - pa - prezzo - oltre_20658</dc:title>
    <dc:subject>Dichiarazioni ausiliaria</dc:subject>
    <meta:keyword>BB</meta:keyword>
    <meta:initial-creator>Bosetti</meta:initial-creator>
    <meta:creation-date>2015-05-06T16:19:00</meta:creation-date>
    <dc:date>2016-04-14T18:11:36.73</dc:date>
    <meta:print-date>2015-05-07T11:59:00</meta:print-date>
    <meta:editing-cycles>9</meta:editing-cycles>
    <meta:editing-duration>PT25M48S</meta:editing-duration>
    <meta:generator>OpenOffice.org/3.3$Win32 OpenOffice.org_project/330m20$Build-9567</meta:generator>
    <meta:document-statistic meta:table-count="21" meta:image-count="0" meta:object-count="0" meta:page-count="9" meta:paragraph-count="284" meta:word-count="4094" meta:character-count="26799"/>
  </office:meta>
</office:document-meta>
</file>

<file path=settings.xml><?xml version="1.0" encoding="utf-8"?>
<office:document-settings xmlns:office="urn:oasis:names:tc:opendocument:xmlns:office:1.0" xmlns:xlink="http://www.w3.org/1999/xlink" xmlns:config="urn:oasis:names:tc:opendocument:xmlns:config:1.0" xmlns:ooo="http://openoffice.org/2004/office" office:version="1.2">
  <office:settings>
    <config:config-item-set config:name="ooo:view-settings">
      <config:config-item config:name="ViewAreaTop" config:type="int">185286</config:config-item>
      <config:config-item config:name="ViewAreaLeft" config:type="int">0</config:config-item>
      <config:config-item config:name="ViewAreaWidth" config:type="int">43300</config:config-item>
      <config:config-item config:name="ViewAreaHeight" config:type="int">20172</config:config-item>
      <config:config-item config:name="ShowRedlineChanges" config:type="boolean">true</config:config-item>
      <config:config-item config:name="InBrowseMode" config:type="boolean">false</config:config-item>
      <config:config-item-map-indexed config:name="Views">
        <config:config-item-map-entry>
          <config:config-item config:name="ViewId" config:type="string">view2</config:config-item>
          <config:config-item config:name="ViewLeft" config:type="int">29363</config:config-item>
          <config:config-item config:name="ViewTop" config:type="int">174851</config:config-item>
          <config:config-item config:name="VisibleLeft" config:type="int">0</config:config-item>
          <config:config-item config:name="VisibleTop" config:type="int">185286</config:config-item>
          <config:config-item config:name="VisibleRight" config:type="int">43298</config:config-item>
          <config:config-item config:name="VisibleBottom" config:type="int">205456</config:config-item>
          <config:config-item config:name="ZoomType" config:type="short">0</config:config-item>
          <config:config-item config:name="ViewLayoutColumns" config:type="short">1</config:config-item>
          <config:config-item config:name="ViewLayoutBookMode" config:type="boolean">false</config:config-item>
          <config:config-item config:name="ZoomFactor" config:type="short">85</config:config-item>
          <config:config-item config:name="IsSelectedFrame" config:type="boolean">false</config:config-item>
        </config:config-item-map-entry>
      </config:config-item-map-indexed>
    </config:config-item-set>
    <config:config-item-set config:name="ooo:configuration-settings">
      <config:config-item config:name="AddParaSpacingToTableCells" config:type="boolean">true</config:config-item>
      <config:config-item config:name="PrintPaperFromSetup" config:type="boolean">false</config:config-item>
      <config:config-item config:name="IsKernAsianPunctuation" config:type="boolean">false</config:config-item>
      <config:config-item config:name="PrintReversed" config:type="boolean">false</config:config-item>
      <config:config-item config:name="LinkUpdateMode" config:type="short">1</config:config-item>
      <config:config-item config:name="DoNotCaptureDrawObjsOnPage" config:type="boolean">false</config:config-item>
      <config:config-item config:name="SaveVersionOnClose" config:type="boolean">false</config:config-item>
      <config:config-item config:name="PrintEmptyPages" config:type="boolean">true</config:config-item>
      <config:config-item config:name="PrintSingleJobs" config:type="boolean">true</config:config-item>
      <config:config-item config:name="AllowPrintJobCancel" config:type="boolean">true</config:config-item>
      <config:config-item config:name="AddFrameOffsets" config:type="boolean">true</config:config-item>
      <config:config-item config:name="PrintLeftPages" config:type="boolean">true</config:config-item>
      <config:config-item config:name="PrintTables" config:type="boolean">true</config:config-item>
      <config:config-item config:name="ProtectForm" config:type="boolean">false</config:config-item>
      <config:config-item config:name="ChartAutoUpdate" config:type="boolean">true</config:config-item>
      <config:config-item config:name="PrintControls" config:type="boolean">true</config:config-item>
      <config:config-item config:name="PrinterSetup" config:type="base64Binary"/>
      <config:config-item config:name="CurrentDatabaseDataSource" config:type="string"/>
      <config:config-item config:name="LoadReadonly" config:type="boolean">false</config:config-item>
      <config:config-item config:name="CurrentDatabaseCommand" config:type="string"/>
      <config:config-item config:name="ConsiderTextWrapOnObjPos" config:type="boolean">true</config:config-item>
      <config:config-item config:name="ApplyUserData" config:type="boolean">true</config:config-item>
      <config:config-item config:name="AddParaTableSpacing" config:type="boolean">false</config:config-item>
      <config:config-item config:name="FieldAutoUpdate" config:type="boolean">true</config:config-item>
      <config:config-item config:name="IgnoreFirstLineIndentInNumbering" config:type="boolean">false</config:config-item>
      <config:config-item config:name="TabsRelativeToIndent" config:type="boolean">false</config:config-item>
      <config:config-item config:name="IgnoreTabsAndBlanksForLineCalculation" config:type="boolean">true</config:config-item>
      <config:config-item config:name="PrintAnnotationMode" config:type="short">1</config:config-item>
      <config:config-item config:name="AddParaTableSpacingAtStart" config:type="boolean">true</config:config-item>
      <config:config-item config:name="UseOldPrinterMetrics" config:type="boolean">false</config:config-item>
      <config:config-item config:name="TableRowKeep" config:type="boolean">true</config:config-item>
      <config:config-item config:name="PrinterName" config:type="string"/>
      <config:config-item config:name="PrintFaxName" config:type="string"/>
      <config:config-item config:name="UnxForceZeroExtLeading" config:type="boolean">false</config:config-item>
      <config:config-item config:name="PrintTextPlaceholder" config:type="boolean">false</config:config-item>
      <config:config-item config:name="DoNotJustifyLinesWithManualBreak" config:type="boolean">false</config:config-item>
      <config:config-item config:name="PrintRightPages" config:type="boolean">true</config:config-item>
      <config:config-item config:name="CharacterCompressionType" config:type="short">0</config:config-item>
      <config:config-item config:name="UseFormerTextWrapping" config:type="boolean">false</config:config-item>
      <config:config-item config:name="IsLabelDocument" config:type="boolean">false</config:config-item>
      <config:config-item config:name="AlignTabStopPosition" config:type="boolean">true</config:config-item>
      <config:config-item config:name="PrintHiddenText" config:type="boolean">false</config:config-item>
      <config:config-item config:name="DoNotResetParaAttrsForNumFont" config:type="boolean">false</config:config-item>
      <config:config-item config:name="PrintPageBackground" config:type="boolean">true</config:config-item>
      <config:config-item config:name="CurrentDatabaseCommandType" config:type="int">0</config:config-item>
      <config:config-item config:name="OutlineLevelYieldsNumbering" config:type="boolean">false</config:config-item>
      <config:config-item config:name="PrintProspect" config:type="boolean">false</config:config-item>
      <config:config-item-map-indexed config:name="ForbiddenCharacters">
        <config:config-item-map-entry>
          <config:config-item config:name="Language" config:type="string">ja</config:config-item>
          <config:config-item config:name="Country" config:type="string">JP</config:config-item>
          <config:config-item config:name="Variant" config:type="string"/>
          <config:config-item config:name="BeginLine" config:type="string">!%),.:;?]}¢°’”‰′″℃、。々〉》」』】〕゛゜ゝゞ・ヽヾ！％），．：；？］｝｡｣､･ﾞﾟ￠</config:config-item>
          <config:config-item config:name="EndLine" config:type="string">$([\{£¥‘“〈《「『【〔＄（［｛｢￡￥</config:config-item>
        </config:config-item-map-entry>
      </config:config-item-map-indexed>
      <config:config-item config:name="PrintGraphics" config:type="boolean">true</config:config-item>
      <config:config-item config:name="SaveGlobalDocumentLinks" config:type="boolean">false</config:config-item>
      <config:config-item config:name="PrintProspectRTL" config:type="boolean">false</config:config-item>
      <config:config-item config:name="UseFormerLineSpacing" config:type="boolean">false</config:config-item>
      <config:config-item config:name="AddExternalLeading" config:type="boolean">true</config:config-item>
      <config:config-item config:name="UseFormerObjectPositioning" config:type="boolean">false</config:config-item>
      <config:config-item config:name="RedlineProtectionKey" config:type="base64Binary"/>
      <config:config-item config:name="ClipAsCharacterAnchoredWriterFlyFrames" config:type="boolean">false</config:config-item>
      <config:config-item config:name="UseOldNumbering" config:type="boolean">false</config:config-item>
      <config:config-item config:name="PrintDrawings" config:type="boolean">true</config:config-item>
      <config:config-item config:name="PrinterIndependentLayout" config:type="string">high-resolution</config:config-item>
      <config:config-item config:name="TabAtLeftIndentForParagraphsInList" config:type="boolean">false</config:config-item>
      <config:config-item config:name="PrintBlackFonts" config:type="boolean">false</config:config-item>
      <config:config-item config:name="UpdateFromTemplate" config:type="boolean">true</config:config-item>
    </config:config-item-set>
  </office:settings>
</office:document-settings>
</file>

<file path=styles.xml><?xml version="1.0" encoding="utf-8"?>
<office:document-styles xmlns:office="urn:oasis:names:tc:opendocument:xmlns:office:1.0" xmlns:style="urn:oasis:names:tc:opendocument:xmlns:style:1.0" xmlns:text="urn:oasis:names:tc:opendocument:xmlns:text:1.0" xmlns:table="urn:oasis:names:tc:opendocument:xmlns:table:1.0" xmlns:draw="urn:oasis:names:tc:opendocument:xmlns:drawing:1.0" xmlns:fo="urn:oasis:names:tc:opendocument:xmlns:xsl-fo-compatible:1.0" xmlns:xlink="http://www.w3.org/1999/xlink" xmlns:dc="http://purl.org/dc/elements/1.1/" xmlns:meta="urn:oasis:names:tc:opendocument:xmlns:meta:1.0" xmlns:number="urn:oasis:names:tc:opendocument:xmlns:datastyle:1.0" xmlns:svg="urn:oasis:names:tc:opendocument:xmlns:svg-compatible:1.0" xmlns:chart="urn:oasis:names:tc:opendocument:xmlns:chart:1.0" xmlns:dr3d="urn:oasis:names:tc:opendocument:xmlns:dr3d:1.0" xmlns:math="http://www.w3.org/1998/Math/MathML" xmlns:form="urn:oasis:names:tc:opendocument:xmlns:form:1.0" xmlns:script="urn:oasis:names:tc:opendocument:xmlns:script:1.0" xmlns:ooo="http://openoffice.org/2004/office" xmlns:ooow="http://openoffice.org/2004/writer" xmlns:oooc="http://openoffice.org/2004/calc" xmlns:dom="http://www.w3.org/2001/xml-events" xmlns:rpt="http://openoffice.org/2005/report" xmlns:of="urn:oasis:names:tc:opendocument:xmlns:of:1.2" xmlns:xhtml="http://www.w3.org/1999/xhtml" xmlns:grddl="http://www.w3.org/2003/g/data-view#" xmlns:tableooo="http://openoffice.org/2009/table" office:version="1.2" grddl:transformation="http://docs.oasis-open.org/office/1.2/xslt/odf2rdf.xsl">
  <office:font-face-decls>
    <style:font-face style:name="Wingdings" svg:font-family="Wingdings" style:font-pitch="variable" style:font-charset="x-symbol"/>
    <style:font-face style:name="Symbol" svg:font-family="Symbol" style:font-family-generic="roman" style:font-pitch="variable" style:font-charset="x-symbol"/>
    <style:font-face style:name="Webdings" svg:font-family="Webdings" style:font-family-generic="roman" style:font-pitch="variable" style:font-charset="x-symbol"/>
    <style:font-face style:name="Mangal1" svg:font-family="Mangal"/>
    <style:font-face style:name="Courier New" svg:font-family="'Courier New'" style:font-family-generic="modern"/>
    <style:font-face style:name="MS Mincho" svg:font-family="'MS Mincho', 'ＭＳ 明朝'" style:font-family-generic="modern"/>
    <style:font-face style:name="Courier New1" svg:font-family="'Courier New'" style:font-family-generic="modern" style:font-pitch="fixed"/>
    <style:font-face style:name="Times New Roman" svg:font-family="'Times New Roman'" style:font-family-generic="roman" style:font-pitch="variable"/>
    <style:font-face style:name="Arial" svg:font-family="Arial" style:font-family-generic="swiss" style:font-pitch="variable"/>
    <style:font-face style:name="Calibri" svg:font-family="Calibri" style:font-family-generic="swiss" style:font-pitch="variable"/>
    <style:font-face style:name="MS Sans Serif" svg:font-family="'MS Sans Serif'" style:font-family-generic="swiss" style:font-pitch="variable"/>
    <style:font-face style:name="Tahoma" svg:font-family="Tahoma" style:font-family-generic="swiss" style:font-pitch="variable"/>
    <style:font-face style:name="Mangal" svg:font-family="Mangal" style:font-family-generic="system" style:font-pitch="variable"/>
    <style:font-face style:name="Microsoft YaHei" svg:font-family="'Microsoft YaHei'" style:font-family-generic="system" style:font-pitch="variable"/>
    <style:font-face style:name="SimSun" svg:font-family="SimSun" style:font-family-generic="system" style:font-pitch="variable"/>
  </office:font-face-decls>
  <office:styles>
    <style:default-style style:family="graphic">
      <style:graphic-properties draw:shadow-offset-x="0.3cm" draw:shadow-offset-y="0.3cm" draw:start-line-spacing-horizontal="0.283cm" draw:start-line-spacing-vertical="0.283cm" draw:end-line-spacing-horizontal="0.283cm" draw:end-line-spacing-vertical="0.283cm" style:flow-with-text="false"/>
      <style:paragraph-properties style:text-autospace="ideograph-alpha" style:line-break="strict" style:writing-mode="lr-tb" style:font-independent-line-spacing="false">
        <style:tab-stops/>
      </style:paragraph-properties>
      <style:text-properties style:use-window-font-color="true" fo:font-size="12pt" fo:language="it" fo:country="IT" style:font-size-asian="12pt" style:language-asian="zh" style:country-asian="CN" style:font-size-complex="12pt" style:language-complex="hi" style:country-complex="IN"/>
    </style:default-style>
    <style:default-style style:family="paragraph">
      <style:paragraph-properties fo:hyphenation-ladder-count="no-limit" style:text-autospace="ideograph-alpha" style:punctuation-wrap="hanging" style:line-break="strict" style:tab-stop-distance="1cm" style:writing-mode="lr-tb"/>
      <style:text-properties style:use-window-font-color="true" style:font-name="Times New Roman" fo:font-size="12pt" fo:language="it" fo:country="IT" style:font-name-asian="SimSun" style:font-size-asian="12pt" style:language-asian="zh" style:country-asian="CN" style:font-name-complex="Mangal" style:font-size-complex="12pt" style:language-complex="hi" style:country-complex="IN" fo:hyphenate="false" fo:hyphenation-remain-char-count="2" fo:hyphenation-push-char-count="2"/>
    </style:default-style>
    <style:default-style style:family="table">
      <style:table-properties table:border-model="collapsing"/>
    </style:default-style>
    <style:default-style style:family="table-row">
      <style:table-row-properties fo:keep-together="auto"/>
    </style:default-style>
    <style:style style:name="Standard" style:family="paragraph" style:class="text">
      <style:paragraph-properties fo:orphans="2" fo:widows="2" style:writing-mode="lr-tb"/>
      <style:text-properties style:use-window-font-color="true" style:font-name="Times New Roman" fo:font-size="12pt" fo:language="it" fo:country="IT" style:font-name-asian="Times New Roman" style:font-size-asian="12pt" style:font-name-complex="Times New Roman" style:font-size-complex="12pt" style:language-complex="ar" style:country-complex="SA"/>
    </style:style>
    <style:style style:name="Heading" style:family="paragraph" style:parent-style-name="Standard" style:next-style-name="Text_20_body" style:class="text">
      <style:paragraph-properties fo:margin-top="0.423cm" fo:margin-bottom="0.212cm" fo:keep-with-next="always"/>
      <style:text-properties style:font-name="Arial" fo:font-size="14pt" style:font-name-asian="Microsoft YaHei" style:font-size-asian="14pt" style:font-name-complex="Mangal" style:font-size-complex="14pt"/>
    </style:style>
    <style:style style:name="Text_20_body" style:display-name="Text body" style:family="paragraph" style:parent-style-name="Standard" style:class="text">
      <style:paragraph-properties style:text-autospace="none" style:punctuation-wrap="simple" style:vertical-align="baseline"/>
      <style:text-properties fo:font-size="10pt" fo:font-weight="bold" style:font-size-asian="10pt" style:font-weight-asian="bold" style:font-size-complex="10pt"/>
    </style:style>
    <style:style style:name="List" style:family="paragraph" style:parent-style-name="Text_20_body" style:class="list">
      <style:text-properties style:font-name-complex="Mangal1"/>
    </style:style>
    <style:style style:name="Caption" style:family="paragraph" style:parent-style-name="Standard" style:class="extra">
      <style:paragraph-properties fo:margin-top="0.212cm" fo:margin-bottom="0.212cm" text:number-lines="false" text:line-number="0"/>
      <style:text-properties fo:font-size="12pt" fo:font-style="italic" style:font-size-asian="12pt" style:font-style-asian="italic" style:font-name-complex="Mangal1" style:font-size-complex="12pt" style:font-style-complex="italic"/>
    </style:style>
    <style:style style:name="Index" style:family="paragraph" style:parent-style-name="Standard" style:class="index">
      <style:paragraph-properties text:number-lines="false" text:line-number="0"/>
      <style:text-properties style:font-name-complex="Mangal1"/>
    </style:style>
    <style:style style:name="Heading_20_1" style:display-name="Heading 1" style:family="paragraph" style:parent-style-name="Standard" style:next-style-name="Standard" style:default-outline-level="1" style:class="text">
      <style:paragraph-properties fo:keep-with-next="always" style:text-autospace="none" style:punctuation-wrap="simple" style:vertical-align="baseline"/>
      <style:text-properties fo:font-weight="bold" style:font-weight-asian="bold" style:font-size-complex="10pt"/>
    </style:style>
    <style:style style:name="Heading_20_2" style:display-name="Heading 2" style:family="paragraph" style:parent-style-name="Standard" style:next-style-name="Standard" style:default-outline-level="2" style:class="text">
      <style:paragraph-properties fo:text-align="justify" style:justify-single-word="false" fo:keep-with-next="always">
        <style:tab-stops>
          <style:tab-stop style:position="0.635cm"/>
        </style:tab-stops>
      </style:paragraph-properties>
      <style:text-properties style:text-underline-style="solid" style:text-underline-width="auto" style:text-underline-color="font-color" fo:font-weight="bold" style:font-weight-asian="bold"/>
    </style:style>
    <style:style style:name="Heading_20_3" style:display-name="Heading 3" style:family="paragraph" style:parent-style-name="Standard" style:next-style-name="Standard" style:default-outline-level="3" style:class="text">
      <style:paragraph-properties fo:margin-left="0cm" fo:margin-right="0cm" fo:text-align="justify" style:justify-single-word="false" fo:text-indent="10.451cm" style:auto-text-indent="false" fo:keep-with-next="always">
        <style:tab-stops>
          <style:tab-stop style:position="0.635cm"/>
        </style:tab-stops>
      </style:paragraph-properties>
      <style:text-properties fo:font-weight="bold" style:font-weight-asian="bold"/>
    </style:style>
    <style:style style:name="Heading_20_4" style:display-name="Heading 4" style:family="paragraph" style:parent-style-name="Standard" style:next-style-name="Standard" style:default-outline-level="4" style:class="text">
      <style:paragraph-properties fo:text-align="end" style:justify-single-word="false" fo:keep-with-next="always"/>
      <style:text-properties fo:font-style="italic" style:font-style-asian="italic"/>
    </style:style>
    <style:style style:name="Heading_20_5" style:display-name="Heading 5" style:family="paragraph" style:parent-style-name="Standard" style:next-style-name="Standard" style:default-outline-level="5" style:class="text">
      <style:paragraph-properties fo:keep-with-next="always"/>
      <style:text-properties fo:font-weight="bold" style:font-weight-asian="bold" style:font-weight-complex="bold"/>
    </style:style>
    <style:style style:name="Heading_20_6" style:display-name="Heading 6" style:family="paragraph" style:parent-style-name="Standard" style:next-style-name="Standard" style:default-outline-level="6" style:class="text">
      <style:paragraph-properties fo:text-align="center" style:justify-single-word="false" fo:orphans="0" fo:widows="0" fo:keep-with-next="always"/>
      <style:text-properties style:letter-kerning="true" style:font-size-complex="10pt"/>
    </style:style>
    <style:style style:name="Heading_20_7" style:display-name="Heading 7" style:family="paragraph" style:parent-style-name="Standard" style:next-style-name="Standard" style:default-outline-level="7" style:class="text">
      <style:paragraph-properties fo:text-align="center" style:justify-single-word="false" fo:keep-with-next="always"/>
      <style:text-properties style:font-name="Arial" style:text-underline-style="solid" style:text-underline-width="auto" style:text-underline-color="font-color" style:font-name-complex="Arial"/>
    </style:style>
    <style:style style:name="Heading_20_8" style:display-name="Heading 8" style:family="paragraph" style:parent-style-name="Standard" style:next-style-name="Standard" style:default-outline-level="8" style:class="text">
      <style:paragraph-properties fo:text-align="center" style:justify-single-word="false" fo:orphans="0" fo:widows="0" fo:keep-with-next="always"/>
      <style:text-properties fo:font-size="10pt" fo:font-style="italic" style:font-size-asian="10pt" style:font-style-asian="italic" style:font-size-complex="10pt" style:font-style-complex="italic"/>
    </style:style>
    <style:style style:name="Heading_20_9" style:display-name="Heading 9" style:family="paragraph" style:parent-style-name="Standard" style:next-style-name="Standard" style:default-outline-level="9" style:class="text">
      <style:paragraph-properties fo:text-align="center" style:justify-single-word="false" fo:orphans="0" fo:widows="0" fo:keep-with-next="always">
        <style:tab-stops>
          <style:tab-stop style:position="3.752cm"/>
          <style:tab-stop style:position="4.501cm"/>
        </style:tab-stops>
      </style:paragraph-properties>
      <style:text-properties fo:font-weight="bold" style:font-weight-asian="bold" style:font-size-complex="10pt"/>
    </style:style>
    <style:style style:name="Text_20_body_20_indent" style:display-name="Text body indent" style:family="paragraph" style:parent-style-name="Standard" style:class="text">
      <style:paragraph-properties fo:margin-left="0.4cm" fo:margin-right="0cm" fo:text-indent="0cm" style:auto-text-indent="false"/>
      <style:text-properties fo:font-size="10pt" style:font-size-asian="10pt" style:font-size-complex="10pt"/>
    </style:style>
    <style:style style:name="regolamento" style:family="paragraph" style:parent-style-name="Standard">
      <style:paragraph-properties fo:margin-left="0.501cm" fo:margin-right="0cm" fo:text-align="justify" style:justify-single-word="false" fo:orphans="0" fo:widows="0" fo:text-indent="-0.501cm" style:auto-text-indent="false">
        <style:tab-stops>
          <style:tab-stop style:position="-3.752cm"/>
        </style:tab-stops>
      </style:paragraph-properties>
      <style:text-properties style:font-name="Arial" fo:font-size="10pt" style:font-size-asian="10pt" style:font-name-complex="Arial"/>
    </style:style>
    <style:style style:name="regolamento_5f_2" style:display-name="regolamento_2" style:family="paragraph" style:parent-style-name="regolamento" style:next-style-name="regolamento">
      <style:paragraph-properties fo:margin-left="1.002cm" fo:margin-right="0cm" fo:text-indent="-0.501cm" style:auto-text-indent="false"/>
    </style:style>
    <style:style style:name="regolamento_5f_3" style:display-name="regolamento_3" style:family="paragraph" style:parent-style-name="regolamento_5f_2" style:next-style-name="regolamento">
      <style:paragraph-properties fo:margin-left="1.501cm" fo:margin-right="0cm" fo:text-indent="-0.501cm" style:auto-text-indent="false"/>
    </style:style>
    <style:style style:name="Title" style:family="paragraph" style:parent-style-name="Standard" style:next-style-name="Subtitle" style:class="chapter">
      <style:paragraph-properties fo:text-align="center" style:justify-single-word="false" style:text-autospace="none" style:punctuation-wrap="simple" style:vertical-align="baseline"/>
      <style:text-properties fo:font-weight="bold" style:font-weight-asian="bold" style:font-size-complex="10pt"/>
    </style:style>
    <style:style style:name="Subtitle" style:family="paragraph" style:parent-style-name="Heading" style:next-style-name="Text_20_body" style:class="chapter">
      <style:paragraph-properties fo:text-align="center" style:justify-single-word="false"/>
      <style:text-properties fo:font-size="14pt" fo:font-style="italic" style:font-size-asian="14pt" style:font-style-asian="italic" style:font-size-complex="14pt" style:font-style-complex="italic"/>
    </style:style>
    <style:style style:name="Body_20_Text_20_Indent_20_2" style:display-name="Body Text Indent 2" style:family="paragraph" style:parent-style-name="Standard">
      <style:paragraph-properties fo:margin-left="0.635cm" fo:margin-right="0cm" fo:text-align="justify" style:justify-single-word="false" fo:text-indent="0cm" style:auto-text-indent="false"/>
      <style:text-properties style:font-size-complex="10pt"/>
    </style:style>
    <style:style style:name="Body_20_Text_20_Indent_20_3" style:display-name="Body Text Indent 3" style:family="paragraph" style:parent-style-name="Standard">
      <style:paragraph-properties fo:margin-left="0.751cm" fo:margin-right="0cm" fo:text-align="justify" style:justify-single-word="false" fo:text-indent="0cm" style:auto-text-indent="false"/>
      <style:text-properties style:font-size-complex="10pt"/>
    </style:style>
    <style:style style:name="Footnote" style:family="paragraph" style:parent-style-name="Standard" style:class="extra">
      <style:text-properties fo:font-size="10pt" style:font-size-asian="10pt" style:font-size-complex="10pt"/>
    </style:style>
    <style:style style:name="centrato" style:family="paragraph" style:parent-style-name="Heading_20_4" style:default-outline-level="" style:list-style-name="">
      <style:paragraph-properties fo:margin-top="0.212cm" fo:margin-bottom="0.212cm" fo:text-align="center" style:justify-single-word="false" fo:orphans="0" fo:widows="0" fo:keep-with-next="auto"/>
      <style:text-properties fo:language="de" fo:country="DE" fo:font-style="normal" fo:font-weight="bold" style:letter-kerning="true" style:font-style-asian="normal" style:font-weight-asian="bold" style:font-size-complex="10pt"/>
    </style:style>
    <style:style style:name="sche_5f_3" style:display-name="sche_3" style:family="paragraph">
      <style:paragraph-properties fo:text-align="justify" style:justify-single-word="false" fo:orphans="0" fo:widows="0" style:text-autospace="none" style:punctuation-wrap="simple"/>
      <style:text-properties style:use-window-font-color="true" style:font-name="Times New Roman" fo:font-size="10pt" fo:language="en" fo:country="US" style:font-name-asian="Arial" style:font-size-asian="10pt" style:font-name-complex="Times New Roman" style:font-size-complex="10pt" style:language-complex="ar" style:country-complex="SA"/>
    </style:style>
    <style:style style:name="sche2_5f_2" style:display-name="sche2_2" style:family="paragraph">
      <style:paragraph-properties fo:text-align="end" style:justify-single-word="false" fo:orphans="0" fo:widows="0" style:text-autospace="none" style:punctuation-wrap="simple"/>
      <style:text-properties style:use-window-font-color="true" style:font-name="Times New Roman" fo:font-size="10pt" fo:language="en" fo:country="US" style:font-name-asian="Arial" style:font-size-asian="10pt" style:font-name-complex="Times New Roman" style:font-size-complex="10pt" style:language-complex="ar" style:country-complex="SA"/>
    </style:style>
    <style:style style:name="sche2_5f_3" style:display-name="sche2_3" style:family="paragraph">
      <style:paragraph-properties fo:text-align="end" style:justify-single-word="false" fo:orphans="0" fo:widows="0" style:text-autospace="none" style:punctuation-wrap="simple"/>
      <style:text-properties style:use-window-font-color="true" style:font-name="Times New Roman" fo:font-size="10pt" fo:language="en" fo:country="US" style:font-name-asian="Arial" style:font-size-asian="10pt" style:font-name-complex="Times New Roman" style:font-size-complex="10pt" style:language-complex="ar" style:country-complex="SA"/>
    </style:style>
    <style:style style:name="Body_20_Text_20_2" style:display-name="Body Text 2" style:family="paragraph" style:parent-style-name="Standard">
      <style:paragraph-properties fo:margin-left="0.75cm" fo:margin-right="0cm" fo:line-height="150%" fo:text-align="justify" style:justify-single-word="false" fo:text-indent="0cm" style:auto-text-indent="false" style:text-autospace="none" style:punctuation-wrap="simple"/>
      <style:text-properties style:font-name="Arial" fo:font-size="10pt" style:font-size-asian="10pt" style:font-size-complex="10pt"/>
    </style:style>
    <style:style style:name="sche_5f_4" style:display-name="sche_4" style:family="paragraph">
      <style:paragraph-properties fo:text-align="justify" style:justify-single-word="false" fo:orphans="0" fo:widows="0"/>
      <style:text-properties style:use-window-font-color="true" style:font-name="Times New Roman" fo:font-size="10pt" fo:language="en" fo:country="US" style:font-name-asian="Arial" style:font-size-asian="10pt" style:font-name-complex="Times New Roman" style:font-size-complex="10pt" style:language-complex="ar" style:country-complex="SA"/>
    </style:style>
    <style:style style:name="Corpo_20_del_20_testo_20_2" style:display-name="Corpo del testo 2" style:family="paragraph" style:parent-style-name="Standard">
      <style:paragraph-properties fo:text-align="justify" style:justify-single-word="false"/>
    </style:style>
    <style:style style:name="Rientro_20_corpo_20_del_20_testo_20_2" style:display-name="Rientro corpo del testo 2" style:family="paragraph" style:parent-style-name="Standard">
      <style:paragraph-properties fo:margin-left="1.27cm" fo:margin-right="0cm" fo:text-align="justify" style:justify-single-word="false" fo:text-indent="0cm" style:auto-text-indent="false">
        <style:tab-stops>
          <style:tab-stop style:position="1.884cm"/>
        </style:tab-stops>
      </style:paragraph-properties>
    </style:style>
    <style:style style:name="Rientro_20_corpo_20_del_20_testo_20_3" style:display-name="Rientro corpo del testo 3" style:family="paragraph" style:parent-style-name="Standard">
      <style:paragraph-properties fo:margin-left="1.905cm" fo:margin-right="0cm" fo:text-align="justify" style:justify-single-word="false" fo:text-indent="0cm" style:auto-text-indent="false"/>
    </style:style>
    <style:style style:name="Corpo_20_del_20_testo_20_3" style:display-name="Corpo del testo 3" style:family="paragraph" style:parent-style-name="Standard">
      <style:paragraph-properties style:line-height-at-least="0.457cm" fo:text-align="justify" style:justify-single-word="false"/>
      <style:text-properties fo:font-weight="bold" style:font-weight-asian="bold" style:font-weight-complex="bold"/>
    </style:style>
    <style:style style:name="Footer" style:family="paragraph" style:parent-style-name="Standard" style:class="extra">
      <style:paragraph-properties>
        <style:tab-stops>
          <style:tab-stop style:position="8.5cm" style:type="center"/>
          <style:tab-stop style:position="17cm" style:type="right"/>
        </style:tab-stops>
      </style:paragraph-properties>
    </style:style>
    <style:style style:name="Endnote" style:family="paragraph" style:parent-style-name="Standard" style:class="extra">
      <style:text-properties fo:font-size="10pt" style:font-size-asian="10pt" style:font-size-complex="10pt"/>
    </style:style>
    <style:style style:name="Normale_20__28_Web_29_" style:display-name="Normale (Web)" style:family="paragraph" style:parent-style-name="Standard">
      <style:paragraph-properties fo:margin-top="0.494cm" fo:margin-bottom="0.494cm"/>
    </style:style>
    <style:style style:name="Testo_20_del_20_blocco" style:display-name="Testo del blocco" style:family="paragraph" style:parent-style-name="Standard">
      <style:paragraph-properties fo:margin-left="0.125cm" fo:margin-right="0.004cm" fo:text-indent="-0.125cm" style:auto-text-indent="false">
        <style:tab-stops>
          <style:tab-stop style:position="16.252cm" style:type="right"/>
        </style:tab-stops>
      </style:paragraph-properties>
      <style:text-properties style:font-name="Arial" fo:font-size="11pt" fo:letter-spacing="-0.011cm" fo:font-style="italic" style:font-size-asian="11pt" style:font-style-asian="italic" style:font-name-complex="Arial" style:font-size-complex="11pt" style:font-style-complex="italic"/>
    </style:style>
    <style:style style:name="uso-bollo" style:family="paragraph" style:parent-style-name="Standard">
      <style:paragraph-properties fo:line-height="200%" fo:orphans="0" fo:widows="0"/>
      <style:text-properties fo:font-size="10pt" style:font-size-asian="10pt" style:font-size-complex="10pt"/>
    </style:style>
    <style:style style:name="Standard_20__28_user_29_" style:display-name="Standard (user)" style:family="paragraph" style:parent-style-name="Standard">
      <style:text-properties fo:font-size="10pt" style:font-size-asian="10pt" style:font-size-complex="10pt"/>
    </style:style>
    <style:style style:name="Testo_20_commento" style:display-name="Testo commento" style:family="paragraph" style:parent-style-name="Standard">
      <style:text-properties fo:font-size="10pt" style:font-size-asian="10pt" style:font-size-complex="10pt"/>
    </style:style>
    <style:style style:name="Header" style:family="paragraph" style:parent-style-name="Standard" style:class="extra">
      <style:paragraph-properties>
        <style:tab-stops>
          <style:tab-stop style:position="8.5cm" style:type="center"/>
          <style:tab-stop style:position="17cm" style:type="right"/>
        </style:tab-stops>
      </style:paragraph-properties>
      <style:text-properties style:font-name="MS Sans Serif" fo:font-size="10pt" style:font-size-asian="10pt" style:font-size-complex="10pt"/>
    </style:style>
    <style:style style:name="Table_20_Contents" style:display-name="Table Contents" style:family="paragraph" style:parent-style-name="Standard" style:class="extra">
      <style:paragraph-properties text:number-lines="false" text:line-number="0"/>
    </style:style>
    <style:style style:name="Table_20_Heading" style:display-name="Table Heading" style:family="paragraph" style:parent-style-name="Table_20_Contents" style:class="extra">
      <style:paragraph-properties fo:text-align="center" style:justify-single-word="false" text:number-lines="false" text:line-number="0"/>
      <style:text-properties fo:font-weight="bold" style:font-weight-asian="bold" style:font-weight-complex="bold"/>
    </style:style>
    <style:style style:name="WW8Num1z0" style:family="text">
      <style:text-properties style:font-name="Webdings" style:font-name-asian="Times New Roman" style:font-name-complex="Calibri"/>
    </style:style>
    <style:style style:name="WW8Num1z1" style:family="text">
      <style:text-properties style:font-name="Courier New" style:font-name-complex="Courier New"/>
    </style:style>
    <style:style style:name="WW8Num1z2" style:family="text">
      <style:text-properties style:font-name="Wingdings"/>
    </style:style>
    <style:style style:name="WW8Num1z3" style:family="text">
      <style:text-properties style:font-name="Symbol"/>
    </style:style>
    <style:style style:name="WW8Num2z1" style:family="text">
      <style:text-properties fo:color="#000000" style:font-name="Symbol"/>
    </style:style>
    <style:style style:name="Car._20_predefinito_20_paragrafo" style:display-name="Car. predefinito paragrafo" style:family="text"/>
    <style:style style:name="Footnote_20_Symbol" style:display-name="Footnote Symbol" style:family="text">
      <style:text-properties style:text-position="super 58%"/>
    </style:style>
    <style:style style:name="Endnote_20_Symbol" style:display-name="Endnote Symbol" style:family="text">
      <style:text-properties style:text-position="super 58%"/>
    </style:style>
    <style:style style:name="Internet_20_link" style:display-name="Internet link" style:family="text">
      <style:text-properties fo:color="#0000ff" style:text-underline-style="solid" style:text-underline-width="auto" style:text-underline-color="font-color"/>
    </style:style>
    <style:style style:name="Visited_20_Internet_20_Link" style:display-name="Visited Internet Link" style:family="text">
      <style:text-properties fo:color="#800080" style:text-underline-style="solid" style:text-underline-width="auto" style:text-underline-color="font-color"/>
    </style:style>
    <style:style style:name="_20_Carattere_20_Carattere" style:display-name=" Carattere Carattere" style:family="text" style:parent-style-name="Car._20_predefinito_20_paragrafo"/>
    <style:style style:name="_20_Carattere_20_Carattere2" style:display-name=" Carattere Carattere2" style:family="text">
      <style:text-properties fo:font-size="12pt" style:font-size-asian="12pt" style:font-size-complex="12pt"/>
    </style:style>
    <style:style style:name="_20_Carattere_20_Carattere1" style:display-name=" Carattere Carattere1" style:family="text">
      <style:text-properties fo:font-size="12pt" fo:font-weight="bold" style:font-size-asian="12pt" style:font-weight-asian="bold" style:font-size-complex="12pt" style:font-weight-complex="bold"/>
    </style:style>
    <style:style style:name="Page_20_Number" style:display-name="Page Number" style:family="text" style:parent-style-name="Car._20_predefinito_20_paragrafo"/>
    <style:style style:name="_20_Carattere_20_Carattere3" style:display-name=" Carattere Carattere3" style:family="text"/>
    <style:style style:name="Endnote_20_anchor" style:display-name="Endnote anchor" style:family="text">
      <style:text-properties style:text-position="super 58%"/>
    </style:style>
    <style:style style:name="Frame" style:family="graphic">
      <style:graphic-properties text:anchor-type="paragraph" svg:x="0cm" svg:y="0cm" style:wrap="parallel" style:number-wrapped-paragraphs="no-limit" style:wrap-contour="false" style:vertical-pos="top" style:vertical-rel="paragraph-content" style:horizontal-pos="center" style:horizontal-rel="paragraph-content"/>
    </style:style>
    <style:style style:name="Graphics" style:family="graphic">
      <style:graphic-properties text:anchor-type="paragraph" svg:x="0cm" svg:y="0cm" style:wrap="none" style:vertical-pos="top" style:vertical-rel="paragraph" style:horizontal-pos="center" style:horizontal-rel="paragraph"/>
    </style:style>
    <style:style style:name="OLE" style:family="graphic">
      <style:graphic-properties text:anchor-type="paragraph" svg:x="0cm" svg:y="0cm" style:wrap="none" style:vertical-pos="top" style:vertical-rel="paragraph" style:horizontal-pos="center" style:horizontal-rel="paragraph"/>
    </style:style>
    <text:outline-style style:name="Outline">
      <text:outline-level-style text:level="1" style:num-format="">
        <style:list-level-properties text:list-level-position-and-space-mode="label-alignment">
          <style:list-level-label-alignment text:label-followed-by="listtab" text:list-tab-stop-position="0.762cm" fo:text-indent="-0.762cm" fo:margin-left="0.762cm"/>
        </style:list-level-properties>
      </text:outline-level-style>
      <text:outline-level-style text:level="2" style:num-format="">
        <style:list-level-properties text:list-level-position-and-space-mode="label-alignment">
          <style:list-level-label-alignment text:label-followed-by="listtab" text:list-tab-stop-position="1.016cm" fo:text-indent="-1.016cm" fo:margin-left="1.016cm"/>
        </style:list-level-properties>
      </text:outline-level-style>
      <text:outline-level-style text:level="3" style:num-format="">
        <style:list-level-properties text:list-level-position-and-space-mode="label-alignment">
          <style:list-level-label-alignment text:label-followed-by="listtab" text:list-tab-stop-position="1.27cm" fo:text-indent="-1.27cm" fo:margin-left="1.27cm"/>
        </style:list-level-properties>
      </text:outline-level-style>
      <text:outline-level-style text:level="4" style:num-format="">
        <style:list-level-properties text:list-level-position-and-space-mode="label-alignment">
          <style:list-level-label-alignment text:label-followed-by="listtab" text:list-tab-stop-position="1.524cm" fo:text-indent="-1.524cm" fo:margin-left="1.524cm"/>
        </style:list-level-properties>
      </text:outline-level-style>
      <text:outline-level-style text:level="5" style:num-format="">
        <style:list-level-properties text:list-level-position-and-space-mode="label-alignment">
          <style:list-level-label-alignment text:label-followed-by="listtab" text:list-tab-stop-position="1.778cm" fo:text-indent="-1.778cm" fo:margin-left="1.778cm"/>
        </style:list-level-properties>
      </text:outline-level-style>
      <text:outline-level-style text:level="6" style:num-format="">
        <style:list-level-properties text:list-level-position-and-space-mode="label-alignment">
          <style:list-level-label-alignment text:label-followed-by="listtab" text:list-tab-stop-position="2.032cm" fo:text-indent="-2.032cm" fo:margin-left="2.032cm"/>
        </style:list-level-properties>
      </text:outline-level-style>
      <text:outline-level-style text:level="7" style:num-format="">
        <style:list-level-properties text:list-level-position-and-space-mode="label-alignment">
          <style:list-level-label-alignment text:label-followed-by="listtab" text:list-tab-stop-position="2.286cm" fo:text-indent="-2.286cm" fo:margin-left="2.286cm"/>
        </style:list-level-properties>
      </text:outline-level-style>
      <text:outline-level-style text:level="8" style:num-format="">
        <style:list-level-properties text:list-level-position-and-space-mode="label-alignment">
          <style:list-level-label-alignment text:label-followed-by="listtab" text:list-tab-stop-position="2.54cm" fo:text-indent="-2.54cm" fo:margin-left="2.54cm"/>
        </style:list-level-properties>
      </text:outline-level-style>
      <text:outline-level-style text:level="9" style:num-format="">
        <style:list-level-properties text:list-level-position-and-space-mode="label-alignment">
          <style:list-level-label-alignment text:label-followed-by="listtab" text:list-tab-stop-position="2.794cm" fo:text-indent="-2.794cm" fo:margin-left="2.794cm"/>
        </style:list-level-properties>
      </text:outline-level-style>
      <text:outline-level-style text:level="10" style:num-format="">
        <style:list-level-properties text:list-level-position-and-space-mode="label-alignment">
          <style:list-level-label-alignment text:label-followed-by="listtab" text:list-tab-stop-position="3.048cm" fo:text-indent="-3.048cm" fo:margin-left="3.048cm"/>
        </style:list-level-properties>
      </text:outline-level-style>
    </text:outline-style>
    <text:list-style style:name="WW8Num1" text:consecutive-numbering="true">
      <text:list-level-style-bullet text:level="1" text:style-name="WW8Num1z0" style:num-suffix="." text:bullet-char="">
        <style:list-level-properties text:list-level-position-and-space-mode="label-alignment">
          <style:list-level-label-alignment text:label-followed-by="listtab" text:list-tab-stop-position="1.27cm" fo:text-indent="-0.635cm" fo:margin-left="1.27cm"/>
        </style:list-level-properties>
        <style:text-properties style:font-name="Webdings"/>
      </text:list-level-style-bullet>
      <text:list-level-style-bullet text:level="2" text:style-name="WW8Num1z1" style:num-suffix="." text:bullet-char="o">
        <style:list-level-properties text:list-level-position-and-space-mode="label-alignment">
          <style:list-level-label-alignment text:label-followed-by="listtab" text:list-tab-stop-position="2.54cm" fo:text-indent="-0.635cm" fo:margin-left="2.54cm"/>
        </style:list-level-properties>
        <style:text-properties style:font-name="Courier New1"/>
      </text:list-level-style-bullet>
      <text:list-level-style-bullet text:level="3" text:style-name="WW8Num1z2" style:num-suffix="." text:bullet-char="">
        <style:list-level-properties text:list-level-position-and-space-mode="label-alignment">
          <style:list-level-label-alignment text:label-followed-by="listtab" text:list-tab-stop-position="3.81cm" fo:text-indent="-0.635cm" fo:margin-left="3.81cm"/>
        </style:list-level-properties>
        <style:text-properties style:font-name="Wingdings"/>
      </text:list-level-style-bullet>
      <text:list-level-style-bullet text:level="4" text:style-name="WW8Num1z3" style:num-suffix="." text:bullet-char="">
        <style:list-level-properties text:list-level-position-and-space-mode="label-alignment">
          <style:list-level-label-alignment text:label-followed-by="listtab" text:list-tab-stop-position="5.08cm" fo:text-indent="-0.635cm" fo:margin-left="5.08cm"/>
        </style:list-level-properties>
        <style:text-properties style:font-name="Symbol"/>
      </text:list-level-style-bullet>
      <text:list-level-style-bullet text:level="5" text:style-name="WW8Num1z1" style:num-suffix="." text:bullet-char="o">
        <style:list-level-properties text:list-level-position-and-space-mode="label-alignment">
          <style:list-level-label-alignment text:label-followed-by="listtab" text:list-tab-stop-position="6.35cm" fo:text-indent="-0.635cm" fo:margin-left="6.35cm"/>
        </style:list-level-properties>
        <style:text-properties style:font-name="Courier New1"/>
      </text:list-level-style-bullet>
      <text:list-level-style-bullet text:level="6" text:style-name="WW8Num1z2" style:num-suffix="." text:bullet-char="">
        <style:list-level-properties text:list-level-position-and-space-mode="label-alignment">
          <style:list-level-label-alignment text:label-followed-by="listtab" text:list-tab-stop-position="7.62cm" fo:text-indent="-0.635cm" fo:margin-left="7.62cm"/>
        </style:list-level-properties>
        <style:text-properties style:font-name="Wingdings"/>
      </text:list-level-style-bullet>
      <text:list-level-style-bullet text:level="7" text:style-name="WW8Num1z3" style:num-suffix="." text:bullet-char="">
        <style:list-level-properties text:list-level-position-and-space-mode="label-alignment">
          <style:list-level-label-alignment text:label-followed-by="listtab" text:list-tab-stop-position="8.89cm" fo:text-indent="-0.635cm" fo:margin-left="8.89cm"/>
        </style:list-level-properties>
        <style:text-properties style:font-name="Symbol"/>
      </text:list-level-style-bullet>
      <text:list-level-style-bullet text:level="8" text:style-name="WW8Num1z1" style:num-suffix="." text:bullet-char="o">
        <style:list-level-properties text:list-level-position-and-space-mode="label-alignment">
          <style:list-level-label-alignment text:label-followed-by="listtab" text:list-tab-stop-position="10.16cm" fo:text-indent="-0.635cm" fo:margin-left="10.16cm"/>
        </style:list-level-properties>
        <style:text-properties style:font-name="Courier New1"/>
      </text:list-level-style-bullet>
      <text:list-level-style-bullet text:level="9" text:style-name="WW8Num1z2" style:num-suffix="." text:bullet-char="">
        <style:list-level-properties text:list-level-position-and-space-mode="label-alignment">
          <style:list-level-label-alignment text:label-followed-by="listtab" text:list-tab-stop-position="11.43cm" fo:text-indent="-0.635cm" fo:margin-left="11.43cm"/>
        </style:list-level-properties>
        <style:text-properties style:font-name="Wingdings"/>
      </text:list-level-style-bullet>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8Num2">
      <text:list-level-style-number text:level="1" style:num-suffix=")" style:num-format="1" text:start-value="6">
        <style:list-level-properties text:list-level-position-and-space-mode="label-alignment">
          <style:list-level-label-alignment text:label-followed-by="listtab" text:list-tab-stop-position="1.27cm" fo:text-indent="-0.635cm" fo:margin-left="1.27cm"/>
        </style:list-level-properties>
      </text:list-level-style-number>
      <text:list-level-style-bullet text:level="2" text:style-name="WW8Num2z1" style:num-suffix="." text:bullet-char="">
        <style:list-level-properties text:list-level-position-and-space-mode="label-alignment">
          <style:list-level-label-alignment text:label-followed-by="listtab" text:list-tab-stop-position="2.54cm" fo:text-indent="-0.635cm" fo:margin-left="2.54cm"/>
        </style:list-level-properties>
        <style:text-properties style:font-name="Symbol"/>
      </text:list-level-style-bullet>
      <text:list-level-style-number text:level="3" style:num-suffix="." style:num-format="i">
        <style:list-level-properties text:list-level-position-and-space-mode="label-alignment" fo:text-align="end">
          <style:list-level-label-alignment text:label-followed-by="listtab" text:list-tab-stop-position="3.81cm" fo:text-indent="-0.318cm" fo:margin-left="3.81cm"/>
        </style:list-level-properties>
      </text:list-level-style-number>
      <text:list-level-style-number text:level="4"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5" style:num-suffix="." style:num-format="a" style:num-letter-sync="true">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6" style:num-suffix="." style:num-format="i">
        <style:list-level-properties text:list-level-position-and-space-mode="label-alignment" fo:text-align="end">
          <style:list-level-label-alignment text:label-followed-by="listtab" text:list-tab-stop-position="7.62cm" fo:text-indent="-0.318cm" fo:margin-left="7.62cm"/>
        </style:list-level-properties>
      </text:list-level-style-number>
      <text:list-level-style-number text:level="7" style:num-suffix="." style:num-format="1">
        <style:list-level-properties text:list-level-position-and-space-mode="label-alignment">
          <style:list-level-label-alignment text:label-followed-by="listtab" text:list-tab-stop-position="8.89cm" fo:text-indent="-0.635cm" fo:margin-left="8.89cm"/>
        </style:list-level-properties>
      </text:list-level-style-number>
      <text:list-level-style-number text:level="8" style:num-suffix="." style:num-format="a" style:num-letter-sync="true">
        <style:list-level-properties text:list-level-position-and-space-mode="label-alignment">
          <style:list-level-label-alignment text:label-followed-by="listtab" text:list-tab-stop-position="10.16cm" fo:text-indent="-0.635cm" fo:margin-left="10.16cm"/>
        </style:list-level-properties>
      </text:list-level-style-number>
      <text:list-level-style-number text:level="9" style:num-suffix="." style:num-format="i">
        <style:list-level-properties text:list-level-position-and-space-mode="label-alignment" fo:text-align="end">
          <style:list-level-label-alignment text:label-followed-by="listtab" text:list-tab-stop-position="11.43cm" fo:text-indent="-0.318cm" fo:margin-left="11.43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8Num3" text:consecutive-numbering="true">
      <text:list-level-style-number text:level="1" style:num-suffix=")" style:num-format="1" text:start-value="5">
        <style:list-level-properties text:list-level-position-and-space-mode="label-alignment">
          <style:list-level-label-alignment text:label-followed-by="listtab" text:list-tab-stop-position="1.27cm" fo:text-indent="-0.635cm" fo:margin-left="1.27cm"/>
        </style:list-level-properties>
      </text:list-level-style-number>
      <text:list-level-style-number text:level="2" style:num-suffix="." style:num-format="a" style:num-letter-sync="true">
        <style:list-level-properties text:list-level-position-and-space-mode="label-alignment">
          <style:list-level-label-alignment text:label-followed-by="listtab" text:list-tab-stop-position="2.54cm" fo:text-indent="-0.635cm" fo:margin-left="2.54cm"/>
        </style:list-level-properties>
      </text:list-level-style-number>
      <text:list-level-style-number text:level="3" style:num-suffix="." style:num-format="i">
        <style:list-level-properties text:list-level-position-and-space-mode="label-alignment" fo:text-align="end">
          <style:list-level-label-alignment text:label-followed-by="listtab" text:list-tab-stop-position="3.81cm" fo:text-indent="-0.318cm" fo:margin-left="3.81cm"/>
        </style:list-level-properties>
      </text:list-level-style-number>
      <text:list-level-style-number text:level="4" style:num-suffix="." style:num-format="1">
        <style:list-level-properties text:list-level-position-and-space-mode="label-alignment">
          <style:list-level-label-alignment text:label-followed-by="listtab" text:list-tab-stop-position="5.08cm" fo:text-indent="-0.635cm" fo:margin-left="5.08cm"/>
        </style:list-level-properties>
      </text:list-level-style-number>
      <text:list-level-style-number text:level="5" style:num-suffix="." style:num-format="a" style:num-letter-sync="true">
        <style:list-level-properties text:list-level-position-and-space-mode="label-alignment">
          <style:list-level-label-alignment text:label-followed-by="listtab" text:list-tab-stop-position="6.35cm" fo:text-indent="-0.635cm" fo:margin-left="6.35cm"/>
        </style:list-level-properties>
      </text:list-level-style-number>
      <text:list-level-style-number text:level="6" style:num-suffix="." style:num-format="i">
        <style:list-level-properties text:list-level-position-and-space-mode="label-alignment" fo:text-align="end">
          <style:list-level-label-alignment text:label-followed-by="listtab" text:list-tab-stop-position="7.62cm" fo:text-indent="-0.318cm" fo:margin-left="7.62cm"/>
        </style:list-level-properties>
      </text:list-level-style-number>
      <text:list-level-style-number text:level="7" style:num-suffix="." style:num-format="1">
        <style:list-level-properties text:list-level-position-and-space-mode="label-alignment">
          <style:list-level-label-alignment text:label-followed-by="listtab" text:list-tab-stop-position="8.89cm" fo:text-indent="-0.635cm" fo:margin-left="8.89cm"/>
        </style:list-level-properties>
      </text:list-level-style-number>
      <text:list-level-style-number text:level="8" style:num-suffix="." style:num-format="a" style:num-letter-sync="true">
        <style:list-level-properties text:list-level-position-and-space-mode="label-alignment">
          <style:list-level-label-alignment text:label-followed-by="listtab" text:list-tab-stop-position="10.16cm" fo:text-indent="-0.635cm" fo:margin-left="10.16cm"/>
        </style:list-level-properties>
      </text:list-level-style-number>
      <text:list-level-style-number text:level="9" style:num-suffix="." style:num-format="i">
        <style:list-level-properties text:list-level-position-and-space-mode="label-alignment" fo:text-align="end">
          <style:list-level-label-alignment text:label-followed-by="listtab" text:list-tab-stop-position="11.43cm" fo:text-indent="-0.318cm" fo:margin-left="11.43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notes-configuration text:note-class="footnote" style:num-format="1" text:start-value="0" text:footnotes-position="page" text:start-numbering-at="document"/>
    <text:notes-configuration text:note-class="endnote" text:citation-style-name="Endnote_20_Symbol" text:citation-body-style-name="Endnote_20_anchor" text:master-page-name="Endnote" style:num-format="1" text:start-value="0"/>
    <text:linenumbering-configuration text:number-lines="false" text:offset="0.499cm" style:num-format="1" text:number-position="left" text:increment="5"/>
    <style:default-page-layout>
      <style:page-layout-properties style:writing-mode="lr-tb" style:layout-grid-standard-mode="true"/>
    </style:default-page-layout>
  </office:styles>
  <office:automatic-styles>
    <style:style style:name="MP1" style:family="paragraph" style:parent-style-name="Footer">
      <style:paragraph-properties fo:text-align="center" style:justify-single-word="false" fo:padding-left="0cm" fo:padding-right="0cm" fo:padding-top="0.035cm" fo:padding-bottom="0cm" fo:border-left="none" fo:border-right="none" fo:border-top="0.018cm solid #000000" fo:border-bottom="none"/>
    </style:style>
    <style:style style:name="MT1" style:family="text">
      <style:text-properties style:font-name="Tahoma" fo:font-size="10pt" style:font-size-asian="10pt" style:font-name-complex="Tahoma"/>
    </style:style>
    <style:page-layout style:name="Mpm1">
      <style:page-layout-properties fo:page-width="21.001cm" fo:page-height="29.7cm" style:num-format="1" style:print-orientation="portrait" fo:margin-top="1.801cm" fo:margin-bottom="1.27cm" fo:margin-left="2cm" fo:margin-right="1cm" style:writing-mode="lr-tb" style:layout-grid-color="#c0c0c0" style:layout-grid-lines="41" style:layout-grid-base-height="0.635cm" style:layout-grid-ruby-height="0cm" style:layout-grid-mode="none" style:layout-grid-ruby-below="false" style:layout-grid-print="false" style:layout-grid-display="false" style:layout-grid-base-width="0.423cm" style:layout-grid-snap-to-characters="true" style:footnote-max-height="0cm">
        <style:footnote-sep style:width="0.018cm" style:distance-before-sep="0.101cm" style:distance-after-sep="0.101cm" style:adjustment="left" style:rel-width="25%" style:color="#000000"/>
      </style:page-layout-properties>
      <style:header-style/>
      <style:footer-style>
        <style:header-footer-properties fo:min-height="0.531cm" fo:margin-left="0cm" fo:margin-right="0cm" fo:margin-top="0.432cm" style:dynamic-spacing="true"/>
      </style:footer-style>
    </style:page-layout>
    <style:page-layout style:name="Mpm2">
      <style:page-layout-properties fo:page-width="21.001cm" fo:page-height="29.7cm" style:num-format="1" style:print-orientation="portrait" fo:margin-top="2cm" fo:margin-bottom="2cm" fo:margin-left="2cm" fo:margin-right="2cm" style:writing-mode="lr-tb" style:layout-grid-color="#c0c0c0" style:layout-grid-lines="44" style:layout-grid-base-height="0.55cm" style:layout-grid-ruby-height="0cm" style:layout-grid-mode="none" style:layout-grid-ruby-below="false" style:layout-grid-print="true" style:layout-grid-display="true" style:layout-grid-base-width="0.37cm" style:layout-grid-snap-to-characters="true" style:footnote-max-height="0cm">
        <style:footnote-sep style:adjustment="left" style:rel-width="25%" style:color="#000000"/>
      </style:page-layout-properties>
      <style:header-style/>
      <style:footer-style/>
    </style:page-layout>
    <style:page-layout style:name="Mpm3">
      <style:page-layout-properties fo:page-width="21.001cm" fo:page-height="29.7cm" style:num-format="1" style:print-orientation="portrait" fo:margin-top="1.801cm" fo:margin-bottom="1.801cm" fo:margin-left="2cm" fo:margin-right="1cm" style:writing-mode="lr-tb" style:layout-grid-color="#c0c0c0" style:layout-grid-lines="41" style:layout-grid-base-height="0.635cm" style:layout-grid-ruby-height="0cm" style:layout-grid-mode="none" style:layout-grid-ruby-below="false" style:layout-grid-print="false" style:layout-grid-display="false" style:layout-grid-base-width="0.423cm" style:layout-grid-snap-to-characters="true" style:footnote-max-height="0cm">
        <style:footnote-sep style:width="0.018cm" style:distance-before-sep="0.101cm" style:distance-after-sep="0.101cm" style:adjustment="left" style:rel-width="25%" style:color="#000000"/>
      </style:page-layout-properties>
      <style:header-style>
        <style:header-footer-properties fo:min-height="0cm" fo:margin-left="0cm" fo:margin-right="0cm" fo:margin-bottom="0cm"/>
      </style:header-style>
      <style:footer-style>
        <style:header-footer-properties fo:min-height="0cm" fo:margin-left="0cm" fo:margin-right="0cm" fo:margin-top="0cm"/>
      </style:footer-style>
    </style:page-layout>
  </office:automatic-styles>
  <office:master-styles>
    <style:master-page style:name="Standard" style:page-layout-name="Mpm1">
      <style:footer>
        <text:p text:style-name="MP1">
          <text:span text:style-name="Page_20_Number">
            <text:span text:style-name="MT1">
              <text:page-number text:select-page="current">7</text:page-number>
            </text:span>
          </text:span>
          <text:span text:style-name="Page_20_Number">
            <text:span text:style-name="MT1">/</text:span>
          </text:span>
          <text:span text:style-name="Page_20_Number">
            <text:span text:style-name="MT1">
              <text:page-count style:num-format="1">9</text:page-count>
            </text:span>
          </text:span>
        </text:p>
      </style:footer>
    </style:master-page>
    <style:master-page style:name="Endnote" style:page-layout-name="Mpm2"/>
    <style:master-page style:name="First_20_Page" style:display-name="First Page" style:page-layout-name="Mpm3" style:next-style-name="Standard">
      <style:header>
        <text:p text:style-name="Header"/>
      </style:header>
      <style:footer>
        <text:p text:style-name="Footer"/>
      </style:footer>
    </style:master-page>
  </office:master-styles>
</office:document-styles>
</file>